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8" r:id="rId27"/>
    <p:sldId id="282" r:id="rId28"/>
    <p:sldId id="283" r:id="rId29"/>
    <p:sldId id="284" r:id="rId30"/>
    <p:sldId id="285" r:id="rId31"/>
    <p:sldId id="286" r:id="rId32"/>
    <p:sldId id="287" r:id="rId33"/>
    <p:sldId id="289" r:id="rId34"/>
    <p:sldId id="280"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4607A"/>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4607A"/>
                </a:solidFill>
                <a:latin typeface="Carlito"/>
                <a:cs typeface="Carlito"/>
              </a:defRPr>
            </a:lvl1pPr>
          </a:lstStyle>
          <a:p>
            <a:endParaRPr/>
          </a:p>
        </p:txBody>
      </p:sp>
      <p:sp>
        <p:nvSpPr>
          <p:cNvPr id="3" name="Holder 3"/>
          <p:cNvSpPr>
            <a:spLocks noGrp="1"/>
          </p:cNvSpPr>
          <p:nvPr>
            <p:ph sz="half" idx="2"/>
          </p:nvPr>
        </p:nvSpPr>
        <p:spPr>
          <a:xfrm>
            <a:off x="535940" y="2452242"/>
            <a:ext cx="3764279" cy="3512820"/>
          </a:xfrm>
          <a:prstGeom prst="rect">
            <a:avLst/>
          </a:prstGeom>
        </p:spPr>
        <p:txBody>
          <a:bodyPr wrap="square" lIns="0" tIns="0" rIns="0" bIns="0">
            <a:spAutoFit/>
          </a:bodyPr>
          <a:lstStyle>
            <a:lvl1pPr>
              <a:defRPr sz="2200" b="0" i="1" u="heavy">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4724527" y="1831646"/>
            <a:ext cx="3714750" cy="4368800"/>
          </a:xfrm>
          <a:prstGeom prst="rect">
            <a:avLst/>
          </a:prstGeom>
        </p:spPr>
        <p:txBody>
          <a:bodyPr wrap="square" lIns="0" tIns="0" rIns="0" bIns="0">
            <a:spAutoFit/>
          </a:bodyPr>
          <a:lstStyle>
            <a:lvl1pPr>
              <a:defRPr sz="2400" b="1" i="0">
                <a:solidFill>
                  <a:srgbClr val="04607A"/>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21" name="bg object 21"/>
          <p:cNvSpPr/>
          <p:nvPr/>
        </p:nvSpPr>
        <p:spPr>
          <a:xfrm>
            <a:off x="525780" y="2596895"/>
            <a:ext cx="7559040" cy="49834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4607A"/>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833374"/>
            <a:ext cx="8255000" cy="1001394"/>
          </a:xfrm>
          <a:prstGeom prst="rect">
            <a:avLst/>
          </a:prstGeom>
        </p:spPr>
        <p:txBody>
          <a:bodyPr wrap="square" lIns="0" tIns="0" rIns="0" bIns="0">
            <a:spAutoFit/>
          </a:bodyPr>
          <a:lstStyle>
            <a:lvl1pPr>
              <a:defRPr sz="3200" b="1" i="0">
                <a:solidFill>
                  <a:srgbClr val="04607A"/>
                </a:solidFill>
                <a:latin typeface="Carlito"/>
                <a:cs typeface="Carlito"/>
              </a:defRPr>
            </a:lvl1pPr>
          </a:lstStyle>
          <a:p>
            <a:endParaRPr/>
          </a:p>
        </p:txBody>
      </p:sp>
      <p:sp>
        <p:nvSpPr>
          <p:cNvPr id="3" name="Holder 3"/>
          <p:cNvSpPr>
            <a:spLocks noGrp="1"/>
          </p:cNvSpPr>
          <p:nvPr>
            <p:ph type="body" idx="1"/>
          </p:nvPr>
        </p:nvSpPr>
        <p:spPr>
          <a:xfrm>
            <a:off x="810259" y="1947799"/>
            <a:ext cx="7807325" cy="1690370"/>
          </a:xfrm>
          <a:prstGeom prst="rect">
            <a:avLst/>
          </a:prstGeom>
        </p:spPr>
        <p:txBody>
          <a:bodyPr wrap="square" lIns="0" tIns="0" rIns="0" bIns="0">
            <a:spAutoFit/>
          </a:bodyPr>
          <a:lstStyle>
            <a:lvl1pPr>
              <a:defRPr sz="26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11/27/2021</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622" y="3241039"/>
            <a:ext cx="5518785" cy="813684"/>
          </a:xfrm>
          <a:prstGeom prst="rect">
            <a:avLst/>
          </a:prstGeom>
        </p:spPr>
        <p:txBody>
          <a:bodyPr vert="horz" wrap="square" lIns="0" tIns="13335" rIns="0" bIns="0" rtlCol="0">
            <a:spAutoFit/>
          </a:bodyPr>
          <a:lstStyle/>
          <a:p>
            <a:pPr marL="12700">
              <a:lnSpc>
                <a:spcPct val="100000"/>
              </a:lnSpc>
              <a:spcBef>
                <a:spcPts val="105"/>
              </a:spcBef>
            </a:pPr>
            <a:r>
              <a:rPr sz="2600" b="0" spc="-45" dirty="0">
                <a:solidFill>
                  <a:srgbClr val="FFFFFF"/>
                </a:solidFill>
                <a:latin typeface="Times New Roman"/>
                <a:cs typeface="Times New Roman"/>
              </a:rPr>
              <a:t>NATURE, </a:t>
            </a:r>
            <a:r>
              <a:rPr sz="2600" b="0" spc="-20" dirty="0">
                <a:solidFill>
                  <a:srgbClr val="FFFFFF"/>
                </a:solidFill>
                <a:latin typeface="Times New Roman"/>
                <a:cs typeface="Times New Roman"/>
              </a:rPr>
              <a:t>SCOPE </a:t>
            </a:r>
            <a:r>
              <a:rPr sz="2600" b="0" spc="5">
                <a:solidFill>
                  <a:srgbClr val="FFFFFF"/>
                </a:solidFill>
                <a:latin typeface="Times New Roman"/>
                <a:cs typeface="Times New Roman"/>
              </a:rPr>
              <a:t>AND</a:t>
            </a:r>
            <a:r>
              <a:rPr sz="2600" b="0" spc="-70">
                <a:solidFill>
                  <a:srgbClr val="FFFFFF"/>
                </a:solidFill>
                <a:latin typeface="Times New Roman"/>
                <a:cs typeface="Times New Roman"/>
              </a:rPr>
              <a:t> </a:t>
            </a:r>
            <a:r>
              <a:rPr sz="2600" b="0" spc="-15" smtClean="0">
                <a:solidFill>
                  <a:srgbClr val="FFFFFF"/>
                </a:solidFill>
                <a:latin typeface="Times New Roman"/>
                <a:cs typeface="Times New Roman"/>
              </a:rPr>
              <a:t>IMPORTANCE</a:t>
            </a:r>
            <a:r>
              <a:rPr lang="en-US" sz="2600" b="0" spc="-15" dirty="0" smtClean="0">
                <a:solidFill>
                  <a:srgbClr val="FFFFFF"/>
                </a:solidFill>
                <a:latin typeface="Times New Roman"/>
                <a:cs typeface="Times New Roman"/>
              </a:rPr>
              <a:t/>
            </a:r>
            <a:br>
              <a:rPr lang="en-US" sz="2600" b="0" spc="-15" dirty="0" smtClean="0">
                <a:solidFill>
                  <a:srgbClr val="FFFFFF"/>
                </a:solidFill>
                <a:latin typeface="Times New Roman"/>
                <a:cs typeface="Times New Roman"/>
              </a:rPr>
            </a:br>
            <a:r>
              <a:rPr lang="en-US" sz="2600" b="0" spc="-15" dirty="0" smtClean="0">
                <a:solidFill>
                  <a:srgbClr val="FFFFFF"/>
                </a:solidFill>
                <a:latin typeface="Times New Roman"/>
                <a:cs typeface="Times New Roman"/>
              </a:rPr>
              <a:t>                       UNIT-1</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645691"/>
            <a:ext cx="8232140" cy="4820920"/>
          </a:xfrm>
          <a:prstGeom prst="rect">
            <a:avLst/>
          </a:prstGeom>
        </p:spPr>
        <p:txBody>
          <a:bodyPr vert="horz" wrap="square" lIns="0" tIns="46355" rIns="0" bIns="0" rtlCol="0">
            <a:spAutoFit/>
          </a:bodyPr>
          <a:lstStyle/>
          <a:p>
            <a:pPr marL="12700" algn="just">
              <a:lnSpc>
                <a:spcPct val="100000"/>
              </a:lnSpc>
              <a:spcBef>
                <a:spcPts val="365"/>
              </a:spcBef>
            </a:pPr>
            <a:r>
              <a:rPr sz="2200" b="1" spc="-10" dirty="0">
                <a:latin typeface="Times New Roman"/>
                <a:cs typeface="Times New Roman"/>
              </a:rPr>
              <a:t>3. </a:t>
            </a:r>
            <a:r>
              <a:rPr sz="2200" b="1" u="heavy" spc="80" dirty="0">
                <a:uFill>
                  <a:solidFill>
                    <a:srgbClr val="000000"/>
                  </a:solidFill>
                </a:uFill>
                <a:latin typeface="Times New Roman"/>
                <a:cs typeface="Times New Roman"/>
              </a:rPr>
              <a:t>Contractual</a:t>
            </a:r>
            <a:r>
              <a:rPr sz="2200" b="1" u="heavy" spc="-340" dirty="0">
                <a:uFill>
                  <a:solidFill>
                    <a:srgbClr val="000000"/>
                  </a:solidFill>
                </a:uFill>
                <a:latin typeface="Times New Roman"/>
                <a:cs typeface="Times New Roman"/>
              </a:rPr>
              <a:t> </a:t>
            </a:r>
            <a:r>
              <a:rPr sz="2200" b="1" u="heavy" spc="114" dirty="0">
                <a:uFill>
                  <a:solidFill>
                    <a:srgbClr val="000000"/>
                  </a:solidFill>
                </a:uFill>
                <a:latin typeface="Times New Roman"/>
                <a:cs typeface="Times New Roman"/>
              </a:rPr>
              <a:t>Agreements</a:t>
            </a:r>
            <a:endParaRPr sz="2200">
              <a:latin typeface="Times New Roman"/>
              <a:cs typeface="Times New Roman"/>
            </a:endParaRPr>
          </a:p>
          <a:p>
            <a:pPr marL="286385" marR="5080" algn="just">
              <a:lnSpc>
                <a:spcPct val="90000"/>
              </a:lnSpc>
              <a:spcBef>
                <a:spcPts val="525"/>
              </a:spcBef>
            </a:pPr>
            <a:r>
              <a:rPr sz="2200" spc="65" dirty="0">
                <a:latin typeface="Times New Roman"/>
                <a:cs typeface="Times New Roman"/>
              </a:rPr>
              <a:t>Whenever, </a:t>
            </a:r>
            <a:r>
              <a:rPr sz="2200" spc="75" dirty="0">
                <a:latin typeface="Times New Roman"/>
                <a:cs typeface="Times New Roman"/>
              </a:rPr>
              <a:t>business </a:t>
            </a:r>
            <a:r>
              <a:rPr sz="2200" spc="45" dirty="0">
                <a:latin typeface="Times New Roman"/>
                <a:cs typeface="Times New Roman"/>
              </a:rPr>
              <a:t>moves </a:t>
            </a:r>
            <a:r>
              <a:rPr sz="2200" spc="130" dirty="0">
                <a:latin typeface="Times New Roman"/>
                <a:cs typeface="Times New Roman"/>
              </a:rPr>
              <a:t>out </a:t>
            </a:r>
            <a:r>
              <a:rPr sz="2200" spc="100" dirty="0">
                <a:latin typeface="Times New Roman"/>
                <a:cs typeface="Times New Roman"/>
              </a:rPr>
              <a:t>to </a:t>
            </a:r>
            <a:r>
              <a:rPr sz="2200" spc="95" dirty="0">
                <a:latin typeface="Times New Roman"/>
                <a:cs typeface="Times New Roman"/>
              </a:rPr>
              <a:t>international </a:t>
            </a:r>
            <a:r>
              <a:rPr sz="2200" spc="10" dirty="0">
                <a:latin typeface="Times New Roman"/>
                <a:cs typeface="Times New Roman"/>
              </a:rPr>
              <a:t>level, </a:t>
            </a:r>
            <a:r>
              <a:rPr sz="2200" spc="65" dirty="0">
                <a:latin typeface="Times New Roman"/>
                <a:cs typeface="Times New Roman"/>
              </a:rPr>
              <a:t>its </a:t>
            </a:r>
            <a:r>
              <a:rPr sz="2200" spc="60" dirty="0">
                <a:latin typeface="Times New Roman"/>
                <a:cs typeface="Times New Roman"/>
              </a:rPr>
              <a:t>scope </a:t>
            </a:r>
            <a:r>
              <a:rPr sz="2200" spc="15" dirty="0">
                <a:latin typeface="Times New Roman"/>
                <a:cs typeface="Times New Roman"/>
              </a:rPr>
              <a:t>of  </a:t>
            </a:r>
            <a:r>
              <a:rPr sz="2200" spc="90" dirty="0">
                <a:latin typeface="Times New Roman"/>
                <a:cs typeface="Times New Roman"/>
              </a:rPr>
              <a:t>international </a:t>
            </a:r>
            <a:r>
              <a:rPr sz="2200" spc="85" dirty="0">
                <a:latin typeface="Times New Roman"/>
                <a:cs typeface="Times New Roman"/>
              </a:rPr>
              <a:t>marketing </a:t>
            </a:r>
            <a:r>
              <a:rPr sz="2200" spc="50" dirty="0">
                <a:latin typeface="Times New Roman"/>
                <a:cs typeface="Times New Roman"/>
              </a:rPr>
              <a:t>exposes </a:t>
            </a:r>
            <a:r>
              <a:rPr sz="2200" spc="85" dirty="0">
                <a:latin typeface="Times New Roman"/>
                <a:cs typeface="Times New Roman"/>
              </a:rPr>
              <a:t>it </a:t>
            </a:r>
            <a:r>
              <a:rPr sz="2200" spc="105" dirty="0">
                <a:latin typeface="Times New Roman"/>
                <a:cs typeface="Times New Roman"/>
              </a:rPr>
              <a:t>to </a:t>
            </a:r>
            <a:r>
              <a:rPr sz="2200" spc="75" dirty="0">
                <a:latin typeface="Times New Roman"/>
                <a:cs typeface="Times New Roman"/>
              </a:rPr>
              <a:t>greater chances </a:t>
            </a:r>
            <a:r>
              <a:rPr sz="2200" spc="15" dirty="0">
                <a:latin typeface="Times New Roman"/>
                <a:cs typeface="Times New Roman"/>
              </a:rPr>
              <a:t>of </a:t>
            </a:r>
            <a:r>
              <a:rPr sz="2200" spc="80" dirty="0">
                <a:latin typeface="Times New Roman"/>
                <a:cs typeface="Times New Roman"/>
              </a:rPr>
              <a:t>doing </a:t>
            </a:r>
            <a:r>
              <a:rPr sz="2200" spc="75" dirty="0">
                <a:latin typeface="Times New Roman"/>
                <a:cs typeface="Times New Roman"/>
              </a:rPr>
              <a:t>a  </a:t>
            </a:r>
            <a:r>
              <a:rPr sz="2200" spc="85" dirty="0">
                <a:latin typeface="Times New Roman"/>
                <a:cs typeface="Times New Roman"/>
              </a:rPr>
              <a:t>lot </a:t>
            </a:r>
            <a:r>
              <a:rPr sz="2200" spc="100" dirty="0">
                <a:latin typeface="Times New Roman"/>
                <a:cs typeface="Times New Roman"/>
              </a:rPr>
              <a:t>more </a:t>
            </a:r>
            <a:r>
              <a:rPr sz="2200" spc="65" dirty="0">
                <a:latin typeface="Times New Roman"/>
                <a:cs typeface="Times New Roman"/>
              </a:rPr>
              <a:t>business. </a:t>
            </a:r>
            <a:r>
              <a:rPr sz="2200" spc="90" dirty="0">
                <a:latin typeface="Times New Roman"/>
                <a:cs typeface="Times New Roman"/>
              </a:rPr>
              <a:t>In </a:t>
            </a:r>
            <a:r>
              <a:rPr sz="2200" spc="45" dirty="0">
                <a:latin typeface="Times New Roman"/>
                <a:cs typeface="Times New Roman"/>
              </a:rPr>
              <a:t>fact, </a:t>
            </a:r>
            <a:r>
              <a:rPr sz="2200" spc="130" dirty="0">
                <a:latin typeface="Times New Roman"/>
                <a:cs typeface="Times New Roman"/>
              </a:rPr>
              <a:t>the </a:t>
            </a:r>
            <a:r>
              <a:rPr sz="2200" spc="90" dirty="0">
                <a:latin typeface="Times New Roman"/>
                <a:cs typeface="Times New Roman"/>
              </a:rPr>
              <a:t>fun </a:t>
            </a:r>
            <a:r>
              <a:rPr sz="2200" spc="110" dirty="0">
                <a:latin typeface="Times New Roman"/>
                <a:cs typeface="Times New Roman"/>
              </a:rPr>
              <a:t>part </a:t>
            </a:r>
            <a:r>
              <a:rPr sz="2200" spc="95" dirty="0">
                <a:latin typeface="Times New Roman"/>
                <a:cs typeface="Times New Roman"/>
              </a:rPr>
              <a:t>starts </a:t>
            </a:r>
            <a:r>
              <a:rPr sz="2200" spc="105" dirty="0">
                <a:latin typeface="Times New Roman"/>
                <a:cs typeface="Times New Roman"/>
              </a:rPr>
              <a:t>there when </a:t>
            </a:r>
            <a:r>
              <a:rPr sz="2200" spc="45" dirty="0">
                <a:latin typeface="Times New Roman"/>
                <a:cs typeface="Times New Roman"/>
              </a:rPr>
              <a:t>you </a:t>
            </a:r>
            <a:r>
              <a:rPr sz="2200" spc="55" dirty="0">
                <a:latin typeface="Times New Roman"/>
                <a:cs typeface="Times New Roman"/>
              </a:rPr>
              <a:t>see  </a:t>
            </a:r>
            <a:r>
              <a:rPr sz="2200" spc="60" dirty="0">
                <a:latin typeface="Times New Roman"/>
                <a:cs typeface="Times New Roman"/>
              </a:rPr>
              <a:t>your </a:t>
            </a:r>
            <a:r>
              <a:rPr sz="2200" spc="80" dirty="0">
                <a:latin typeface="Times New Roman"/>
                <a:cs typeface="Times New Roman"/>
              </a:rPr>
              <a:t>company </a:t>
            </a:r>
            <a:r>
              <a:rPr sz="2200" spc="90" dirty="0">
                <a:latin typeface="Times New Roman"/>
                <a:cs typeface="Times New Roman"/>
              </a:rPr>
              <a:t>making contractual </a:t>
            </a:r>
            <a:r>
              <a:rPr sz="2200" spc="95" dirty="0">
                <a:latin typeface="Times New Roman"/>
                <a:cs typeface="Times New Roman"/>
              </a:rPr>
              <a:t>agreements </a:t>
            </a:r>
            <a:r>
              <a:rPr sz="2200" spc="90" dirty="0">
                <a:latin typeface="Times New Roman"/>
                <a:cs typeface="Times New Roman"/>
              </a:rPr>
              <a:t>with many </a:t>
            </a:r>
            <a:r>
              <a:rPr sz="2200" spc="80" dirty="0">
                <a:latin typeface="Times New Roman"/>
                <a:cs typeface="Times New Roman"/>
              </a:rPr>
              <a:t>others.  </a:t>
            </a:r>
            <a:r>
              <a:rPr sz="2200" spc="70" dirty="0">
                <a:latin typeface="Times New Roman"/>
                <a:cs typeface="Times New Roman"/>
              </a:rPr>
              <a:t>Those </a:t>
            </a:r>
            <a:r>
              <a:rPr sz="2200" spc="90" dirty="0">
                <a:latin typeface="Times New Roman"/>
                <a:cs typeface="Times New Roman"/>
              </a:rPr>
              <a:t>agreements </a:t>
            </a:r>
            <a:r>
              <a:rPr sz="2200" spc="85" dirty="0">
                <a:latin typeface="Times New Roman"/>
                <a:cs typeface="Times New Roman"/>
              </a:rPr>
              <a:t>can </a:t>
            </a:r>
            <a:r>
              <a:rPr sz="2200" spc="95" dirty="0">
                <a:latin typeface="Times New Roman"/>
                <a:cs typeface="Times New Roman"/>
              </a:rPr>
              <a:t>either </a:t>
            </a:r>
            <a:r>
              <a:rPr sz="2200" spc="90" dirty="0">
                <a:latin typeface="Times New Roman"/>
                <a:cs typeface="Times New Roman"/>
              </a:rPr>
              <a:t>be in </a:t>
            </a:r>
            <a:r>
              <a:rPr sz="2200" spc="100" dirty="0">
                <a:latin typeface="Times New Roman"/>
                <a:cs typeface="Times New Roman"/>
              </a:rPr>
              <a:t>terms </a:t>
            </a:r>
            <a:r>
              <a:rPr sz="2200" spc="15" dirty="0">
                <a:latin typeface="Times New Roman"/>
                <a:cs typeface="Times New Roman"/>
              </a:rPr>
              <a:t>of </a:t>
            </a:r>
            <a:r>
              <a:rPr sz="2200" spc="50" dirty="0">
                <a:latin typeface="Times New Roman"/>
                <a:cs typeface="Times New Roman"/>
              </a:rPr>
              <a:t>licensing </a:t>
            </a:r>
            <a:r>
              <a:rPr sz="2200" spc="95" dirty="0">
                <a:latin typeface="Times New Roman"/>
                <a:cs typeface="Times New Roman"/>
              </a:rPr>
              <a:t>or </a:t>
            </a:r>
            <a:r>
              <a:rPr sz="2200" spc="40" dirty="0">
                <a:latin typeface="Times New Roman"/>
                <a:cs typeface="Times New Roman"/>
              </a:rPr>
              <a:t>co-  </a:t>
            </a:r>
            <a:r>
              <a:rPr sz="2200" spc="105" dirty="0">
                <a:latin typeface="Times New Roman"/>
                <a:cs typeface="Times New Roman"/>
              </a:rPr>
              <a:t>production</a:t>
            </a:r>
            <a:r>
              <a:rPr sz="2200" spc="-100" dirty="0">
                <a:latin typeface="Times New Roman"/>
                <a:cs typeface="Times New Roman"/>
              </a:rPr>
              <a:t> </a:t>
            </a:r>
            <a:r>
              <a:rPr sz="2200" spc="95" dirty="0">
                <a:latin typeface="Times New Roman"/>
                <a:cs typeface="Times New Roman"/>
              </a:rPr>
              <a:t>or</a:t>
            </a:r>
            <a:r>
              <a:rPr sz="2200" spc="-135" dirty="0">
                <a:latin typeface="Times New Roman"/>
                <a:cs typeface="Times New Roman"/>
              </a:rPr>
              <a:t> </a:t>
            </a:r>
            <a:r>
              <a:rPr sz="2200" spc="55" dirty="0">
                <a:latin typeface="Times New Roman"/>
                <a:cs typeface="Times New Roman"/>
              </a:rPr>
              <a:t>even</a:t>
            </a:r>
            <a:r>
              <a:rPr sz="2200" spc="-95" dirty="0">
                <a:latin typeface="Times New Roman"/>
                <a:cs typeface="Times New Roman"/>
              </a:rPr>
              <a:t> </a:t>
            </a:r>
            <a:r>
              <a:rPr sz="2200" spc="15" dirty="0">
                <a:latin typeface="Times New Roman"/>
                <a:cs typeface="Times New Roman"/>
              </a:rPr>
              <a:t>of</a:t>
            </a:r>
            <a:r>
              <a:rPr sz="2200" spc="30" dirty="0">
                <a:latin typeface="Times New Roman"/>
                <a:cs typeface="Times New Roman"/>
              </a:rPr>
              <a:t> </a:t>
            </a:r>
            <a:r>
              <a:rPr sz="2200" spc="80" dirty="0">
                <a:latin typeface="Times New Roman"/>
                <a:cs typeface="Times New Roman"/>
              </a:rPr>
              <a:t>technical</a:t>
            </a:r>
            <a:r>
              <a:rPr sz="2200" spc="-65" dirty="0">
                <a:latin typeface="Times New Roman"/>
                <a:cs typeface="Times New Roman"/>
              </a:rPr>
              <a:t> </a:t>
            </a:r>
            <a:r>
              <a:rPr sz="2200" spc="60" dirty="0">
                <a:latin typeface="Times New Roman"/>
                <a:cs typeface="Times New Roman"/>
              </a:rPr>
              <a:t>assistance.</a:t>
            </a:r>
            <a:endParaRPr sz="2200">
              <a:latin typeface="Times New Roman"/>
              <a:cs typeface="Times New Roman"/>
            </a:endParaRPr>
          </a:p>
          <a:p>
            <a:pPr>
              <a:lnSpc>
                <a:spcPct val="100000"/>
              </a:lnSpc>
              <a:spcBef>
                <a:spcPts val="40"/>
              </a:spcBef>
            </a:pPr>
            <a:endParaRPr sz="2950">
              <a:latin typeface="Times New Roman"/>
              <a:cs typeface="Times New Roman"/>
            </a:endParaRPr>
          </a:p>
          <a:p>
            <a:pPr marL="286385" marR="5080" algn="just">
              <a:lnSpc>
                <a:spcPct val="90000"/>
              </a:lnSpc>
            </a:pPr>
            <a:r>
              <a:rPr sz="2200" spc="40" dirty="0">
                <a:latin typeface="Times New Roman"/>
                <a:cs typeface="Times New Roman"/>
              </a:rPr>
              <a:t>Licensing </a:t>
            </a:r>
            <a:r>
              <a:rPr sz="2200" spc="140" dirty="0">
                <a:latin typeface="Times New Roman"/>
                <a:cs typeface="Times New Roman"/>
              </a:rPr>
              <a:t>then </a:t>
            </a:r>
            <a:r>
              <a:rPr sz="2200" spc="50" dirty="0">
                <a:latin typeface="Times New Roman"/>
                <a:cs typeface="Times New Roman"/>
              </a:rPr>
              <a:t>moves </a:t>
            </a:r>
            <a:r>
              <a:rPr sz="2200" spc="95" dirty="0">
                <a:latin typeface="Times New Roman"/>
                <a:cs typeface="Times New Roman"/>
              </a:rPr>
              <a:t>further </a:t>
            </a:r>
            <a:r>
              <a:rPr sz="2200" spc="90" dirty="0">
                <a:latin typeface="Times New Roman"/>
                <a:cs typeface="Times New Roman"/>
              </a:rPr>
              <a:t>down </a:t>
            </a:r>
            <a:r>
              <a:rPr sz="2200" spc="130" dirty="0">
                <a:latin typeface="Times New Roman"/>
                <a:cs typeface="Times New Roman"/>
              </a:rPr>
              <a:t>the </a:t>
            </a:r>
            <a:r>
              <a:rPr sz="2200" spc="90" dirty="0">
                <a:latin typeface="Times New Roman"/>
                <a:cs typeface="Times New Roman"/>
              </a:rPr>
              <a:t>road </a:t>
            </a:r>
            <a:r>
              <a:rPr sz="2200" spc="125" dirty="0">
                <a:latin typeface="Times New Roman"/>
                <a:cs typeface="Times New Roman"/>
              </a:rPr>
              <a:t>and </a:t>
            </a:r>
            <a:r>
              <a:rPr sz="2200" spc="75" dirty="0">
                <a:latin typeface="Times New Roman"/>
                <a:cs typeface="Times New Roman"/>
              </a:rPr>
              <a:t>includes </a:t>
            </a:r>
            <a:r>
              <a:rPr sz="2200" spc="55" dirty="0">
                <a:latin typeface="Times New Roman"/>
                <a:cs typeface="Times New Roman"/>
              </a:rPr>
              <a:t>even  </a:t>
            </a:r>
            <a:r>
              <a:rPr sz="2200" spc="100" dirty="0">
                <a:latin typeface="Times New Roman"/>
                <a:cs typeface="Times New Roman"/>
              </a:rPr>
              <a:t>more </a:t>
            </a:r>
            <a:r>
              <a:rPr sz="2200" spc="90" dirty="0">
                <a:latin typeface="Times New Roman"/>
                <a:cs typeface="Times New Roman"/>
              </a:rPr>
              <a:t>agreements </a:t>
            </a:r>
            <a:r>
              <a:rPr sz="2200" spc="95" dirty="0">
                <a:latin typeface="Times New Roman"/>
                <a:cs typeface="Times New Roman"/>
              </a:rPr>
              <a:t>in </a:t>
            </a:r>
            <a:r>
              <a:rPr sz="2200" spc="130" dirty="0">
                <a:latin typeface="Times New Roman"/>
                <a:cs typeface="Times New Roman"/>
              </a:rPr>
              <a:t>the </a:t>
            </a:r>
            <a:r>
              <a:rPr sz="2200" spc="80" dirty="0">
                <a:latin typeface="Times New Roman"/>
                <a:cs typeface="Times New Roman"/>
              </a:rPr>
              <a:t>form </a:t>
            </a:r>
            <a:r>
              <a:rPr sz="2200" spc="15" dirty="0">
                <a:latin typeface="Times New Roman"/>
                <a:cs typeface="Times New Roman"/>
              </a:rPr>
              <a:t>of </a:t>
            </a:r>
            <a:r>
              <a:rPr sz="2200" spc="85" dirty="0">
                <a:latin typeface="Times New Roman"/>
                <a:cs typeface="Times New Roman"/>
              </a:rPr>
              <a:t>trademarks, </a:t>
            </a:r>
            <a:r>
              <a:rPr sz="2200" spc="90" dirty="0">
                <a:latin typeface="Times New Roman"/>
                <a:cs typeface="Times New Roman"/>
              </a:rPr>
              <a:t>patents, </a:t>
            </a:r>
            <a:r>
              <a:rPr sz="2200" spc="65" dirty="0">
                <a:latin typeface="Times New Roman"/>
                <a:cs typeface="Times New Roman"/>
              </a:rPr>
              <a:t>secrets </a:t>
            </a:r>
            <a:r>
              <a:rPr sz="2200" spc="10" dirty="0">
                <a:latin typeface="Times New Roman"/>
                <a:cs typeface="Times New Roman"/>
              </a:rPr>
              <a:t>of </a:t>
            </a:r>
            <a:r>
              <a:rPr sz="2200" spc="570" dirty="0">
                <a:latin typeface="Times New Roman"/>
                <a:cs typeface="Times New Roman"/>
              </a:rPr>
              <a:t> </a:t>
            </a:r>
            <a:r>
              <a:rPr sz="2200" spc="130" dirty="0">
                <a:latin typeface="Times New Roman"/>
                <a:cs typeface="Times New Roman"/>
              </a:rPr>
              <a:t>the </a:t>
            </a:r>
            <a:r>
              <a:rPr sz="2200" spc="114" dirty="0">
                <a:latin typeface="Times New Roman"/>
                <a:cs typeface="Times New Roman"/>
              </a:rPr>
              <a:t>brand </a:t>
            </a:r>
            <a:r>
              <a:rPr sz="2200" spc="125" dirty="0">
                <a:latin typeface="Times New Roman"/>
                <a:cs typeface="Times New Roman"/>
              </a:rPr>
              <a:t>and </a:t>
            </a:r>
            <a:r>
              <a:rPr sz="2200" spc="110" dirty="0">
                <a:latin typeface="Times New Roman"/>
                <a:cs typeface="Times New Roman"/>
              </a:rPr>
              <a:t>brand </a:t>
            </a:r>
            <a:r>
              <a:rPr sz="2200" spc="85" dirty="0">
                <a:latin typeface="Times New Roman"/>
                <a:cs typeface="Times New Roman"/>
              </a:rPr>
              <a:t>names, </a:t>
            </a:r>
            <a:r>
              <a:rPr sz="2200" spc="65" dirty="0">
                <a:latin typeface="Times New Roman"/>
                <a:cs typeface="Times New Roman"/>
              </a:rPr>
              <a:t>too, </a:t>
            </a:r>
            <a:r>
              <a:rPr sz="2200" spc="75" dirty="0">
                <a:latin typeface="Times New Roman"/>
                <a:cs typeface="Times New Roman"/>
              </a:rPr>
              <a:t>which </a:t>
            </a:r>
            <a:r>
              <a:rPr sz="2200" spc="100" dirty="0">
                <a:latin typeface="Times New Roman"/>
                <a:cs typeface="Times New Roman"/>
              </a:rPr>
              <a:t>those </a:t>
            </a:r>
            <a:r>
              <a:rPr sz="2200" spc="80" dirty="0">
                <a:latin typeface="Times New Roman"/>
                <a:cs typeface="Times New Roman"/>
              </a:rPr>
              <a:t>companies </a:t>
            </a:r>
            <a:r>
              <a:rPr sz="2200" spc="70" dirty="0">
                <a:latin typeface="Times New Roman"/>
                <a:cs typeface="Times New Roman"/>
              </a:rPr>
              <a:t>are  </a:t>
            </a:r>
            <a:r>
              <a:rPr sz="2200" spc="40" dirty="0">
                <a:latin typeface="Times New Roman"/>
                <a:cs typeface="Times New Roman"/>
              </a:rPr>
              <a:t>allowed </a:t>
            </a:r>
            <a:r>
              <a:rPr sz="2200" spc="105" dirty="0">
                <a:latin typeface="Times New Roman"/>
                <a:cs typeface="Times New Roman"/>
              </a:rPr>
              <a:t>to </a:t>
            </a:r>
            <a:r>
              <a:rPr sz="2200" spc="80" dirty="0">
                <a:latin typeface="Times New Roman"/>
                <a:cs typeface="Times New Roman"/>
              </a:rPr>
              <a:t>use </a:t>
            </a:r>
            <a:r>
              <a:rPr sz="2200" spc="45" dirty="0">
                <a:latin typeface="Times New Roman"/>
                <a:cs typeface="Times New Roman"/>
              </a:rPr>
              <a:t>only </a:t>
            </a:r>
            <a:r>
              <a:rPr sz="2200" spc="-25" dirty="0">
                <a:latin typeface="Times New Roman"/>
                <a:cs typeface="Times New Roman"/>
              </a:rPr>
              <a:t>if </a:t>
            </a:r>
            <a:r>
              <a:rPr sz="2200" spc="130" dirty="0">
                <a:latin typeface="Times New Roman"/>
                <a:cs typeface="Times New Roman"/>
              </a:rPr>
              <a:t>the </a:t>
            </a:r>
            <a:r>
              <a:rPr sz="2200" spc="25" dirty="0">
                <a:latin typeface="Times New Roman"/>
                <a:cs typeface="Times New Roman"/>
              </a:rPr>
              <a:t>fee </a:t>
            </a:r>
            <a:r>
              <a:rPr sz="2200" spc="20" dirty="0">
                <a:latin typeface="Times New Roman"/>
                <a:cs typeface="Times New Roman"/>
              </a:rPr>
              <a:t>is </a:t>
            </a:r>
            <a:r>
              <a:rPr sz="2200" spc="70" dirty="0">
                <a:latin typeface="Times New Roman"/>
                <a:cs typeface="Times New Roman"/>
              </a:rPr>
              <a:t>paid. </a:t>
            </a:r>
            <a:r>
              <a:rPr sz="2200" spc="-10" dirty="0">
                <a:latin typeface="Times New Roman"/>
                <a:cs typeface="Times New Roman"/>
              </a:rPr>
              <a:t>Well! </a:t>
            </a:r>
            <a:r>
              <a:rPr sz="2200" spc="80" dirty="0">
                <a:latin typeface="Times New Roman"/>
                <a:cs typeface="Times New Roman"/>
              </a:rPr>
              <a:t>The </a:t>
            </a:r>
            <a:r>
              <a:rPr sz="2200" spc="20" dirty="0">
                <a:latin typeface="Times New Roman"/>
                <a:cs typeface="Times New Roman"/>
              </a:rPr>
              <a:t>fee </a:t>
            </a:r>
            <a:r>
              <a:rPr sz="2200" spc="110" dirty="0">
                <a:latin typeface="Times New Roman"/>
                <a:cs typeface="Times New Roman"/>
              </a:rPr>
              <a:t>part </a:t>
            </a:r>
            <a:r>
              <a:rPr sz="2200" spc="40" dirty="0">
                <a:latin typeface="Times New Roman"/>
                <a:cs typeface="Times New Roman"/>
              </a:rPr>
              <a:t>surely  </a:t>
            </a:r>
            <a:r>
              <a:rPr sz="2200" spc="50" dirty="0">
                <a:latin typeface="Times New Roman"/>
                <a:cs typeface="Times New Roman"/>
              </a:rPr>
              <a:t>scares </a:t>
            </a:r>
            <a:r>
              <a:rPr sz="2200" spc="90" dirty="0">
                <a:latin typeface="Times New Roman"/>
                <a:cs typeface="Times New Roman"/>
              </a:rPr>
              <a:t>some </a:t>
            </a:r>
            <a:r>
              <a:rPr sz="2200" spc="15" dirty="0">
                <a:latin typeface="Times New Roman"/>
                <a:cs typeface="Times New Roman"/>
              </a:rPr>
              <a:t>of </a:t>
            </a:r>
            <a:r>
              <a:rPr sz="2200" spc="130" dirty="0">
                <a:latin typeface="Times New Roman"/>
                <a:cs typeface="Times New Roman"/>
              </a:rPr>
              <a:t>the </a:t>
            </a:r>
            <a:r>
              <a:rPr sz="2200" spc="90" dirty="0">
                <a:latin typeface="Times New Roman"/>
                <a:cs typeface="Times New Roman"/>
              </a:rPr>
              <a:t>traders </a:t>
            </a:r>
            <a:r>
              <a:rPr sz="2200" spc="140" dirty="0">
                <a:latin typeface="Times New Roman"/>
                <a:cs typeface="Times New Roman"/>
              </a:rPr>
              <a:t>but </a:t>
            </a:r>
            <a:r>
              <a:rPr sz="2200" spc="-45" dirty="0">
                <a:latin typeface="Times New Roman"/>
                <a:cs typeface="Times New Roman"/>
              </a:rPr>
              <a:t>it’s </a:t>
            </a:r>
            <a:r>
              <a:rPr sz="2200" spc="100" dirty="0">
                <a:latin typeface="Times New Roman"/>
                <a:cs typeface="Times New Roman"/>
              </a:rPr>
              <a:t>better </a:t>
            </a:r>
            <a:r>
              <a:rPr sz="2200" spc="105" dirty="0">
                <a:latin typeface="Times New Roman"/>
                <a:cs typeface="Times New Roman"/>
              </a:rPr>
              <a:t>to </a:t>
            </a:r>
            <a:r>
              <a:rPr sz="2200" spc="-10" dirty="0">
                <a:latin typeface="Times New Roman"/>
                <a:cs typeface="Times New Roman"/>
              </a:rPr>
              <a:t>give </a:t>
            </a:r>
            <a:r>
              <a:rPr sz="2200" spc="95" dirty="0">
                <a:latin typeface="Times New Roman"/>
                <a:cs typeface="Times New Roman"/>
              </a:rPr>
              <a:t>one-time</a:t>
            </a:r>
            <a:r>
              <a:rPr sz="2200" spc="-204" dirty="0">
                <a:latin typeface="Times New Roman"/>
                <a:cs typeface="Times New Roman"/>
              </a:rPr>
              <a:t> </a:t>
            </a:r>
            <a:r>
              <a:rPr sz="2200" spc="30" dirty="0">
                <a:latin typeface="Times New Roman"/>
                <a:cs typeface="Times New Roman"/>
              </a:rPr>
              <a:t>sacrifice  </a:t>
            </a:r>
            <a:r>
              <a:rPr sz="2200" spc="135" dirty="0">
                <a:latin typeface="Times New Roman"/>
                <a:cs typeface="Times New Roman"/>
              </a:rPr>
              <a:t>and </a:t>
            </a:r>
            <a:r>
              <a:rPr sz="2200" spc="75" dirty="0">
                <a:latin typeface="Times New Roman"/>
                <a:cs typeface="Times New Roman"/>
              </a:rPr>
              <a:t>once </a:t>
            </a:r>
            <a:r>
              <a:rPr sz="2200" spc="55" dirty="0">
                <a:latin typeface="Times New Roman"/>
                <a:cs typeface="Times New Roman"/>
              </a:rPr>
              <a:t>your </a:t>
            </a:r>
            <a:r>
              <a:rPr sz="2200" spc="75" dirty="0">
                <a:latin typeface="Times New Roman"/>
                <a:cs typeface="Times New Roman"/>
              </a:rPr>
              <a:t>business </a:t>
            </a:r>
            <a:r>
              <a:rPr sz="2200" spc="90" dirty="0">
                <a:latin typeface="Times New Roman"/>
                <a:cs typeface="Times New Roman"/>
              </a:rPr>
              <a:t>starts </a:t>
            </a:r>
            <a:r>
              <a:rPr sz="2200" spc="110" dirty="0">
                <a:latin typeface="Times New Roman"/>
                <a:cs typeface="Times New Roman"/>
              </a:rPr>
              <a:t>running </a:t>
            </a:r>
            <a:r>
              <a:rPr sz="2200" spc="40" dirty="0">
                <a:latin typeface="Times New Roman"/>
                <a:cs typeface="Times New Roman"/>
              </a:rPr>
              <a:t>normally, </a:t>
            </a:r>
            <a:r>
              <a:rPr sz="2200" spc="130" dirty="0">
                <a:latin typeface="Times New Roman"/>
                <a:cs typeface="Times New Roman"/>
              </a:rPr>
              <a:t>the </a:t>
            </a:r>
            <a:r>
              <a:rPr sz="2200" spc="20" dirty="0">
                <a:latin typeface="Times New Roman"/>
                <a:cs typeface="Times New Roman"/>
              </a:rPr>
              <a:t>fee </a:t>
            </a:r>
            <a:r>
              <a:rPr sz="2200" spc="40" dirty="0">
                <a:latin typeface="Times New Roman"/>
                <a:cs typeface="Times New Roman"/>
              </a:rPr>
              <a:t>for </a:t>
            </a:r>
            <a:r>
              <a:rPr sz="2200" spc="95" dirty="0">
                <a:latin typeface="Times New Roman"/>
                <a:cs typeface="Times New Roman"/>
              </a:rPr>
              <a:t>such  </a:t>
            </a:r>
            <a:r>
              <a:rPr sz="2200" spc="45" dirty="0">
                <a:latin typeface="Times New Roman"/>
                <a:cs typeface="Times New Roman"/>
              </a:rPr>
              <a:t>licenses</a:t>
            </a:r>
            <a:r>
              <a:rPr sz="2200" spc="-114" dirty="0">
                <a:latin typeface="Times New Roman"/>
                <a:cs typeface="Times New Roman"/>
              </a:rPr>
              <a:t> </a:t>
            </a:r>
            <a:r>
              <a:rPr sz="2200" spc="95" dirty="0">
                <a:latin typeface="Times New Roman"/>
                <a:cs typeface="Times New Roman"/>
              </a:rPr>
              <a:t>can</a:t>
            </a:r>
            <a:r>
              <a:rPr sz="2200" spc="-50" dirty="0">
                <a:latin typeface="Times New Roman"/>
                <a:cs typeface="Times New Roman"/>
              </a:rPr>
              <a:t> </a:t>
            </a:r>
            <a:r>
              <a:rPr sz="2200" spc="95" dirty="0">
                <a:latin typeface="Times New Roman"/>
                <a:cs typeface="Times New Roman"/>
              </a:rPr>
              <a:t>be</a:t>
            </a:r>
            <a:r>
              <a:rPr sz="2200" spc="-105" dirty="0">
                <a:latin typeface="Times New Roman"/>
                <a:cs typeface="Times New Roman"/>
              </a:rPr>
              <a:t> </a:t>
            </a:r>
            <a:r>
              <a:rPr sz="2200" spc="70" dirty="0">
                <a:latin typeface="Times New Roman"/>
                <a:cs typeface="Times New Roman"/>
              </a:rPr>
              <a:t>automatically</a:t>
            </a:r>
            <a:r>
              <a:rPr sz="2200" spc="-130" dirty="0">
                <a:latin typeface="Times New Roman"/>
                <a:cs typeface="Times New Roman"/>
              </a:rPr>
              <a:t> </a:t>
            </a:r>
            <a:r>
              <a:rPr sz="2200" spc="40" dirty="0">
                <a:latin typeface="Times New Roman"/>
                <a:cs typeface="Times New Roman"/>
              </a:rPr>
              <a:t>covered.</a:t>
            </a:r>
            <a:endParaRPr sz="22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383540" y="1776981"/>
            <a:ext cx="8387715" cy="4519930"/>
          </a:xfrm>
          <a:prstGeom prst="rect">
            <a:avLst/>
          </a:prstGeom>
        </p:spPr>
        <p:txBody>
          <a:bodyPr vert="horz" wrap="square" lIns="0" tIns="46990" rIns="0" bIns="0" rtlCol="0">
            <a:spAutoFit/>
          </a:bodyPr>
          <a:lstStyle/>
          <a:p>
            <a:pPr marL="12700" algn="just">
              <a:lnSpc>
                <a:spcPct val="100000"/>
              </a:lnSpc>
              <a:spcBef>
                <a:spcPts val="370"/>
              </a:spcBef>
            </a:pPr>
            <a:r>
              <a:rPr sz="2200" b="1" spc="60" dirty="0">
                <a:latin typeface="Times New Roman"/>
                <a:cs typeface="Times New Roman"/>
              </a:rPr>
              <a:t>4. </a:t>
            </a:r>
            <a:r>
              <a:rPr sz="2200" b="1" u="heavy" spc="55" dirty="0">
                <a:uFill>
                  <a:solidFill>
                    <a:srgbClr val="000000"/>
                  </a:solidFill>
                </a:uFill>
                <a:latin typeface="Times New Roman"/>
                <a:cs typeface="Times New Roman"/>
              </a:rPr>
              <a:t>Joint</a:t>
            </a:r>
            <a:r>
              <a:rPr sz="2200" b="1" u="heavy" spc="-360" dirty="0">
                <a:uFill>
                  <a:solidFill>
                    <a:srgbClr val="000000"/>
                  </a:solidFill>
                </a:uFill>
                <a:latin typeface="Times New Roman"/>
                <a:cs typeface="Times New Roman"/>
              </a:rPr>
              <a:t> </a:t>
            </a:r>
            <a:r>
              <a:rPr sz="2200" b="1" u="heavy" spc="80" dirty="0">
                <a:uFill>
                  <a:solidFill>
                    <a:srgbClr val="000000"/>
                  </a:solidFill>
                </a:uFill>
                <a:latin typeface="Times New Roman"/>
                <a:cs typeface="Times New Roman"/>
              </a:rPr>
              <a:t>Venturing</a:t>
            </a:r>
            <a:endParaRPr sz="2200">
              <a:latin typeface="Times New Roman"/>
              <a:cs typeface="Times New Roman"/>
            </a:endParaRPr>
          </a:p>
          <a:p>
            <a:pPr marL="286385" marR="7620" algn="just">
              <a:lnSpc>
                <a:spcPct val="90000"/>
              </a:lnSpc>
              <a:spcBef>
                <a:spcPts val="530"/>
              </a:spcBef>
            </a:pPr>
            <a:r>
              <a:rPr sz="2200" spc="45" dirty="0">
                <a:latin typeface="Times New Roman"/>
                <a:cs typeface="Times New Roman"/>
              </a:rPr>
              <a:t>Joint </a:t>
            </a:r>
            <a:r>
              <a:rPr sz="2200" spc="60" dirty="0">
                <a:latin typeface="Times New Roman"/>
                <a:cs typeface="Times New Roman"/>
              </a:rPr>
              <a:t>Venture </a:t>
            </a:r>
            <a:r>
              <a:rPr sz="2200" spc="20" dirty="0">
                <a:latin typeface="Times New Roman"/>
                <a:cs typeface="Times New Roman"/>
              </a:rPr>
              <a:t>is </a:t>
            </a:r>
            <a:r>
              <a:rPr sz="2200" spc="130" dirty="0">
                <a:latin typeface="Times New Roman"/>
                <a:cs typeface="Times New Roman"/>
              </a:rPr>
              <a:t>the </a:t>
            </a:r>
            <a:r>
              <a:rPr sz="2200" spc="120" dirty="0">
                <a:latin typeface="Times New Roman"/>
                <a:cs typeface="Times New Roman"/>
              </a:rPr>
              <a:t>name </a:t>
            </a:r>
            <a:r>
              <a:rPr sz="2200" spc="15" dirty="0">
                <a:latin typeface="Times New Roman"/>
                <a:cs typeface="Times New Roman"/>
              </a:rPr>
              <a:t>of </a:t>
            </a:r>
            <a:r>
              <a:rPr sz="2200" spc="75" dirty="0">
                <a:latin typeface="Times New Roman"/>
                <a:cs typeface="Times New Roman"/>
              </a:rPr>
              <a:t>a </a:t>
            </a:r>
            <a:r>
              <a:rPr sz="2200" spc="45" dirty="0">
                <a:latin typeface="Times New Roman"/>
                <a:cs typeface="Times New Roman"/>
              </a:rPr>
              <a:t>collaborative </a:t>
            </a:r>
            <a:r>
              <a:rPr sz="2200" spc="65" dirty="0">
                <a:latin typeface="Times New Roman"/>
                <a:cs typeface="Times New Roman"/>
              </a:rPr>
              <a:t>association </a:t>
            </a:r>
            <a:r>
              <a:rPr sz="2200" spc="5" dirty="0">
                <a:latin typeface="Times New Roman"/>
                <a:cs typeface="Times New Roman"/>
              </a:rPr>
              <a:t>of </a:t>
            </a:r>
            <a:r>
              <a:rPr sz="2200" spc="65" dirty="0">
                <a:latin typeface="Times New Roman"/>
                <a:cs typeface="Times New Roman"/>
              </a:rPr>
              <a:t>two  </a:t>
            </a:r>
            <a:r>
              <a:rPr sz="2200" spc="100" dirty="0">
                <a:latin typeface="Times New Roman"/>
                <a:cs typeface="Times New Roman"/>
              </a:rPr>
              <a:t>brands </a:t>
            </a:r>
            <a:r>
              <a:rPr sz="2200" spc="40" dirty="0">
                <a:latin typeface="Times New Roman"/>
                <a:cs typeface="Times New Roman"/>
              </a:rPr>
              <a:t>for </a:t>
            </a:r>
            <a:r>
              <a:rPr sz="2200" spc="75" dirty="0">
                <a:latin typeface="Times New Roman"/>
                <a:cs typeface="Times New Roman"/>
              </a:rPr>
              <a:t>a reasonable </a:t>
            </a:r>
            <a:r>
              <a:rPr sz="2200" spc="85" dirty="0">
                <a:latin typeface="Times New Roman"/>
                <a:cs typeface="Times New Roman"/>
              </a:rPr>
              <a:t>period </a:t>
            </a:r>
            <a:r>
              <a:rPr sz="2200" spc="15" dirty="0">
                <a:latin typeface="Times New Roman"/>
                <a:cs typeface="Times New Roman"/>
              </a:rPr>
              <a:t>of </a:t>
            </a:r>
            <a:r>
              <a:rPr sz="2200" spc="85" dirty="0">
                <a:latin typeface="Times New Roman"/>
                <a:cs typeface="Times New Roman"/>
              </a:rPr>
              <a:t>time. </a:t>
            </a:r>
            <a:r>
              <a:rPr sz="2200" spc="50" dirty="0">
                <a:latin typeface="Times New Roman"/>
                <a:cs typeface="Times New Roman"/>
              </a:rPr>
              <a:t>This </a:t>
            </a:r>
            <a:r>
              <a:rPr sz="2200" spc="70" dirty="0">
                <a:latin typeface="Times New Roman"/>
                <a:cs typeface="Times New Roman"/>
              </a:rPr>
              <a:t>association </a:t>
            </a:r>
            <a:r>
              <a:rPr sz="2200" spc="140" dirty="0">
                <a:latin typeface="Times New Roman"/>
                <a:cs typeface="Times New Roman"/>
              </a:rPr>
              <a:t>then </a:t>
            </a:r>
            <a:r>
              <a:rPr sz="2200" dirty="0">
                <a:latin typeface="Times New Roman"/>
                <a:cs typeface="Times New Roman"/>
              </a:rPr>
              <a:t>gives  </a:t>
            </a:r>
            <a:r>
              <a:rPr sz="2200" spc="110" dirty="0">
                <a:latin typeface="Times New Roman"/>
                <a:cs typeface="Times New Roman"/>
              </a:rPr>
              <a:t>birth</a:t>
            </a:r>
            <a:r>
              <a:rPr sz="2200" spc="-20" dirty="0">
                <a:latin typeface="Times New Roman"/>
                <a:cs typeface="Times New Roman"/>
              </a:rPr>
              <a:t> </a:t>
            </a:r>
            <a:r>
              <a:rPr sz="2200" spc="105" dirty="0">
                <a:latin typeface="Times New Roman"/>
                <a:cs typeface="Times New Roman"/>
              </a:rPr>
              <a:t>to</a:t>
            </a:r>
            <a:r>
              <a:rPr sz="2200" spc="-40" dirty="0">
                <a:latin typeface="Times New Roman"/>
                <a:cs typeface="Times New Roman"/>
              </a:rPr>
              <a:t> </a:t>
            </a:r>
            <a:r>
              <a:rPr sz="2200" spc="120" dirty="0">
                <a:latin typeface="Times New Roman"/>
                <a:cs typeface="Times New Roman"/>
              </a:rPr>
              <a:t>an</a:t>
            </a:r>
            <a:r>
              <a:rPr sz="2200" spc="-25" dirty="0">
                <a:latin typeface="Times New Roman"/>
                <a:cs typeface="Times New Roman"/>
              </a:rPr>
              <a:t> </a:t>
            </a:r>
            <a:r>
              <a:rPr sz="2200" spc="55" dirty="0">
                <a:latin typeface="Times New Roman"/>
                <a:cs typeface="Times New Roman"/>
              </a:rPr>
              <a:t>even</a:t>
            </a:r>
            <a:r>
              <a:rPr sz="2200" spc="-25" dirty="0">
                <a:latin typeface="Times New Roman"/>
                <a:cs typeface="Times New Roman"/>
              </a:rPr>
              <a:t> </a:t>
            </a:r>
            <a:r>
              <a:rPr sz="2200" spc="85" dirty="0">
                <a:latin typeface="Times New Roman"/>
                <a:cs typeface="Times New Roman"/>
              </a:rPr>
              <a:t>new</a:t>
            </a:r>
            <a:r>
              <a:rPr sz="2200" spc="-30" dirty="0">
                <a:latin typeface="Times New Roman"/>
                <a:cs typeface="Times New Roman"/>
              </a:rPr>
              <a:t> </a:t>
            </a:r>
            <a:r>
              <a:rPr sz="2200" spc="70" dirty="0">
                <a:latin typeface="Times New Roman"/>
                <a:cs typeface="Times New Roman"/>
              </a:rPr>
              <a:t>firm</a:t>
            </a:r>
            <a:r>
              <a:rPr sz="2200" spc="-10" dirty="0">
                <a:latin typeface="Times New Roman"/>
                <a:cs typeface="Times New Roman"/>
              </a:rPr>
              <a:t> </a:t>
            </a:r>
            <a:r>
              <a:rPr sz="2200" spc="140" dirty="0">
                <a:latin typeface="Times New Roman"/>
                <a:cs typeface="Times New Roman"/>
              </a:rPr>
              <a:t>that</a:t>
            </a:r>
            <a:r>
              <a:rPr sz="2200" spc="-40" dirty="0">
                <a:latin typeface="Times New Roman"/>
                <a:cs typeface="Times New Roman"/>
              </a:rPr>
              <a:t> </a:t>
            </a:r>
            <a:r>
              <a:rPr sz="2200" spc="45" dirty="0">
                <a:latin typeface="Times New Roman"/>
                <a:cs typeface="Times New Roman"/>
              </a:rPr>
              <a:t>works</a:t>
            </a:r>
            <a:r>
              <a:rPr sz="2200" spc="-30" dirty="0">
                <a:latin typeface="Times New Roman"/>
                <a:cs typeface="Times New Roman"/>
              </a:rPr>
              <a:t> </a:t>
            </a:r>
            <a:r>
              <a:rPr sz="2200" spc="45" dirty="0">
                <a:latin typeface="Times New Roman"/>
                <a:cs typeface="Times New Roman"/>
              </a:rPr>
              <a:t>individually</a:t>
            </a:r>
            <a:r>
              <a:rPr sz="2200" spc="-35" dirty="0">
                <a:latin typeface="Times New Roman"/>
                <a:cs typeface="Times New Roman"/>
              </a:rPr>
              <a:t> </a:t>
            </a:r>
            <a:r>
              <a:rPr sz="2200" spc="125" dirty="0">
                <a:latin typeface="Times New Roman"/>
                <a:cs typeface="Times New Roman"/>
              </a:rPr>
              <a:t>and</a:t>
            </a:r>
            <a:r>
              <a:rPr sz="2200" spc="25" dirty="0">
                <a:latin typeface="Times New Roman"/>
                <a:cs typeface="Times New Roman"/>
              </a:rPr>
              <a:t> </a:t>
            </a:r>
            <a:r>
              <a:rPr sz="2200" spc="90" dirty="0">
                <a:latin typeface="Times New Roman"/>
                <a:cs typeface="Times New Roman"/>
              </a:rPr>
              <a:t>pursues</a:t>
            </a:r>
            <a:r>
              <a:rPr sz="2200" spc="-35" dirty="0">
                <a:latin typeface="Times New Roman"/>
                <a:cs typeface="Times New Roman"/>
              </a:rPr>
              <a:t> </a:t>
            </a:r>
            <a:r>
              <a:rPr sz="2200" spc="30" dirty="0">
                <a:latin typeface="Times New Roman"/>
                <a:cs typeface="Times New Roman"/>
              </a:rPr>
              <a:t>goals  </a:t>
            </a:r>
            <a:r>
              <a:rPr sz="2200" spc="120" dirty="0">
                <a:latin typeface="Times New Roman"/>
                <a:cs typeface="Times New Roman"/>
              </a:rPr>
              <a:t>other </a:t>
            </a:r>
            <a:r>
              <a:rPr sz="2200" spc="140" dirty="0">
                <a:latin typeface="Times New Roman"/>
                <a:cs typeface="Times New Roman"/>
              </a:rPr>
              <a:t>than </a:t>
            </a:r>
            <a:r>
              <a:rPr sz="2200" spc="110" dirty="0">
                <a:latin typeface="Times New Roman"/>
                <a:cs typeface="Times New Roman"/>
              </a:rPr>
              <a:t>parent </a:t>
            </a:r>
            <a:r>
              <a:rPr sz="2200" spc="70" dirty="0">
                <a:latin typeface="Times New Roman"/>
                <a:cs typeface="Times New Roman"/>
              </a:rPr>
              <a:t>companies. </a:t>
            </a:r>
            <a:r>
              <a:rPr sz="2200" spc="50" dirty="0">
                <a:latin typeface="Times New Roman"/>
                <a:cs typeface="Times New Roman"/>
              </a:rPr>
              <a:t>This </a:t>
            </a:r>
            <a:r>
              <a:rPr sz="2200" spc="90" dirty="0">
                <a:latin typeface="Times New Roman"/>
                <a:cs typeface="Times New Roman"/>
              </a:rPr>
              <a:t>new </a:t>
            </a:r>
            <a:r>
              <a:rPr sz="2200" spc="70" dirty="0">
                <a:latin typeface="Times New Roman"/>
                <a:cs typeface="Times New Roman"/>
              </a:rPr>
              <a:t>firm </a:t>
            </a:r>
            <a:r>
              <a:rPr sz="2200" spc="45" dirty="0">
                <a:latin typeface="Times New Roman"/>
                <a:cs typeface="Times New Roman"/>
              </a:rPr>
              <a:t>works </a:t>
            </a:r>
            <a:r>
              <a:rPr sz="2200" spc="125" dirty="0">
                <a:latin typeface="Times New Roman"/>
                <a:cs typeface="Times New Roman"/>
              </a:rPr>
              <a:t>under </a:t>
            </a:r>
            <a:r>
              <a:rPr sz="2200" spc="130" dirty="0">
                <a:latin typeface="Times New Roman"/>
                <a:cs typeface="Times New Roman"/>
              </a:rPr>
              <a:t>the  </a:t>
            </a:r>
            <a:r>
              <a:rPr sz="2200" spc="114" dirty="0">
                <a:latin typeface="Times New Roman"/>
                <a:cs typeface="Times New Roman"/>
              </a:rPr>
              <a:t>banner </a:t>
            </a:r>
            <a:r>
              <a:rPr sz="2200" spc="15" dirty="0">
                <a:latin typeface="Times New Roman"/>
                <a:cs typeface="Times New Roman"/>
              </a:rPr>
              <a:t>of </a:t>
            </a:r>
            <a:r>
              <a:rPr sz="2200" spc="130" dirty="0">
                <a:latin typeface="Times New Roman"/>
                <a:cs typeface="Times New Roman"/>
              </a:rPr>
              <a:t>both </a:t>
            </a:r>
            <a:r>
              <a:rPr sz="2200" spc="135" dirty="0">
                <a:latin typeface="Times New Roman"/>
                <a:cs typeface="Times New Roman"/>
              </a:rPr>
              <a:t>the </a:t>
            </a:r>
            <a:r>
              <a:rPr sz="2200" spc="40" dirty="0">
                <a:latin typeface="Times New Roman"/>
                <a:cs typeface="Times New Roman"/>
              </a:rPr>
              <a:t>“venturing” </a:t>
            </a:r>
            <a:r>
              <a:rPr sz="2200" spc="95" dirty="0">
                <a:latin typeface="Times New Roman"/>
                <a:cs typeface="Times New Roman"/>
              </a:rPr>
              <a:t>brands </a:t>
            </a:r>
            <a:r>
              <a:rPr sz="2200" spc="135" dirty="0">
                <a:latin typeface="Times New Roman"/>
                <a:cs typeface="Times New Roman"/>
              </a:rPr>
              <a:t>and the </a:t>
            </a:r>
            <a:r>
              <a:rPr sz="2200" spc="50" dirty="0">
                <a:latin typeface="Times New Roman"/>
                <a:cs typeface="Times New Roman"/>
              </a:rPr>
              <a:t>division </a:t>
            </a:r>
            <a:r>
              <a:rPr sz="2200" spc="15" dirty="0">
                <a:latin typeface="Times New Roman"/>
                <a:cs typeface="Times New Roman"/>
              </a:rPr>
              <a:t>of </a:t>
            </a:r>
            <a:r>
              <a:rPr sz="2200" spc="65" dirty="0">
                <a:latin typeface="Times New Roman"/>
                <a:cs typeface="Times New Roman"/>
              </a:rPr>
              <a:t>profits  </a:t>
            </a:r>
            <a:r>
              <a:rPr sz="2200" spc="135" dirty="0">
                <a:latin typeface="Times New Roman"/>
                <a:cs typeface="Times New Roman"/>
              </a:rPr>
              <a:t>and</a:t>
            </a:r>
            <a:r>
              <a:rPr sz="2200" spc="-5" dirty="0">
                <a:latin typeface="Times New Roman"/>
                <a:cs typeface="Times New Roman"/>
              </a:rPr>
              <a:t> </a:t>
            </a:r>
            <a:r>
              <a:rPr sz="2200" spc="40" dirty="0">
                <a:latin typeface="Times New Roman"/>
                <a:cs typeface="Times New Roman"/>
              </a:rPr>
              <a:t>losses</a:t>
            </a:r>
            <a:r>
              <a:rPr sz="2200" spc="-70" dirty="0">
                <a:latin typeface="Times New Roman"/>
                <a:cs typeface="Times New Roman"/>
              </a:rPr>
              <a:t> </a:t>
            </a:r>
            <a:r>
              <a:rPr sz="2200" spc="70" dirty="0">
                <a:latin typeface="Times New Roman"/>
                <a:cs typeface="Times New Roman"/>
              </a:rPr>
              <a:t>takes</a:t>
            </a:r>
            <a:r>
              <a:rPr sz="2200" spc="-90" dirty="0">
                <a:latin typeface="Times New Roman"/>
                <a:cs typeface="Times New Roman"/>
              </a:rPr>
              <a:t> </a:t>
            </a:r>
            <a:r>
              <a:rPr sz="2200" spc="45" dirty="0">
                <a:latin typeface="Times New Roman"/>
                <a:cs typeface="Times New Roman"/>
              </a:rPr>
              <a:t>places</a:t>
            </a:r>
            <a:r>
              <a:rPr sz="2200" spc="-45" dirty="0">
                <a:latin typeface="Times New Roman"/>
                <a:cs typeface="Times New Roman"/>
              </a:rPr>
              <a:t> </a:t>
            </a:r>
            <a:r>
              <a:rPr sz="2200" spc="90" dirty="0">
                <a:latin typeface="Times New Roman"/>
                <a:cs typeface="Times New Roman"/>
              </a:rPr>
              <a:t>between</a:t>
            </a:r>
            <a:r>
              <a:rPr sz="2200" spc="-55" dirty="0">
                <a:latin typeface="Times New Roman"/>
                <a:cs typeface="Times New Roman"/>
              </a:rPr>
              <a:t> </a:t>
            </a:r>
            <a:r>
              <a:rPr sz="2200" spc="130" dirty="0">
                <a:latin typeface="Times New Roman"/>
                <a:cs typeface="Times New Roman"/>
              </a:rPr>
              <a:t>both</a:t>
            </a:r>
            <a:r>
              <a:rPr sz="2200" spc="-30" dirty="0">
                <a:latin typeface="Times New Roman"/>
                <a:cs typeface="Times New Roman"/>
              </a:rPr>
              <a:t> </a:t>
            </a:r>
            <a:r>
              <a:rPr sz="2200" spc="90" dirty="0">
                <a:latin typeface="Times New Roman"/>
                <a:cs typeface="Times New Roman"/>
              </a:rPr>
              <a:t>in</a:t>
            </a:r>
            <a:r>
              <a:rPr sz="2200" spc="-90" dirty="0">
                <a:latin typeface="Times New Roman"/>
                <a:cs typeface="Times New Roman"/>
              </a:rPr>
              <a:t> </a:t>
            </a:r>
            <a:r>
              <a:rPr sz="2200" spc="75" dirty="0">
                <a:latin typeface="Times New Roman"/>
                <a:cs typeface="Times New Roman"/>
              </a:rPr>
              <a:t>a</a:t>
            </a:r>
            <a:r>
              <a:rPr sz="2200" spc="-105" dirty="0">
                <a:latin typeface="Times New Roman"/>
                <a:cs typeface="Times New Roman"/>
              </a:rPr>
              <a:t> </a:t>
            </a:r>
            <a:r>
              <a:rPr sz="2200" spc="85" dirty="0">
                <a:latin typeface="Times New Roman"/>
                <a:cs typeface="Times New Roman"/>
              </a:rPr>
              <a:t>certain</a:t>
            </a:r>
            <a:r>
              <a:rPr sz="2200" spc="-75" dirty="0">
                <a:latin typeface="Times New Roman"/>
                <a:cs typeface="Times New Roman"/>
              </a:rPr>
              <a:t> </a:t>
            </a:r>
            <a:r>
              <a:rPr sz="2200" spc="55" dirty="0">
                <a:latin typeface="Times New Roman"/>
                <a:cs typeface="Times New Roman"/>
              </a:rPr>
              <a:t>ratio.</a:t>
            </a:r>
            <a:endParaRPr sz="2200">
              <a:latin typeface="Times New Roman"/>
              <a:cs typeface="Times New Roman"/>
            </a:endParaRPr>
          </a:p>
          <a:p>
            <a:pPr>
              <a:lnSpc>
                <a:spcPct val="100000"/>
              </a:lnSpc>
              <a:spcBef>
                <a:spcPts val="40"/>
              </a:spcBef>
            </a:pPr>
            <a:endParaRPr sz="2950">
              <a:latin typeface="Times New Roman"/>
              <a:cs typeface="Times New Roman"/>
            </a:endParaRPr>
          </a:p>
          <a:p>
            <a:pPr marL="286385" marR="5080" algn="just">
              <a:lnSpc>
                <a:spcPct val="90000"/>
              </a:lnSpc>
            </a:pPr>
            <a:r>
              <a:rPr sz="2200" spc="65" dirty="0">
                <a:latin typeface="Times New Roman"/>
                <a:cs typeface="Times New Roman"/>
              </a:rPr>
              <a:t>Most </a:t>
            </a:r>
            <a:r>
              <a:rPr sz="2200" spc="15" dirty="0">
                <a:latin typeface="Times New Roman"/>
                <a:cs typeface="Times New Roman"/>
              </a:rPr>
              <a:t>of </a:t>
            </a:r>
            <a:r>
              <a:rPr sz="2200" spc="130" dirty="0">
                <a:latin typeface="Times New Roman"/>
                <a:cs typeface="Times New Roman"/>
              </a:rPr>
              <a:t>the </a:t>
            </a:r>
            <a:r>
              <a:rPr sz="2200" spc="85" dirty="0">
                <a:latin typeface="Times New Roman"/>
                <a:cs typeface="Times New Roman"/>
              </a:rPr>
              <a:t>time, </a:t>
            </a:r>
            <a:r>
              <a:rPr sz="2200" spc="75" dirty="0">
                <a:latin typeface="Times New Roman"/>
                <a:cs typeface="Times New Roman"/>
              </a:rPr>
              <a:t>joint </a:t>
            </a:r>
            <a:r>
              <a:rPr sz="2200" spc="85" dirty="0">
                <a:latin typeface="Times New Roman"/>
                <a:cs typeface="Times New Roman"/>
              </a:rPr>
              <a:t>venture </a:t>
            </a:r>
            <a:r>
              <a:rPr sz="2200" spc="70" dirty="0">
                <a:latin typeface="Times New Roman"/>
                <a:cs typeface="Times New Roman"/>
              </a:rPr>
              <a:t>comes </a:t>
            </a:r>
            <a:r>
              <a:rPr sz="2200" spc="95" dirty="0">
                <a:latin typeface="Times New Roman"/>
                <a:cs typeface="Times New Roman"/>
              </a:rPr>
              <a:t>into </a:t>
            </a:r>
            <a:r>
              <a:rPr sz="2200" spc="75" dirty="0">
                <a:latin typeface="Times New Roman"/>
                <a:cs typeface="Times New Roman"/>
              </a:rPr>
              <a:t>being </a:t>
            </a:r>
            <a:r>
              <a:rPr sz="2200" spc="105" dirty="0">
                <a:latin typeface="Times New Roman"/>
                <a:cs typeface="Times New Roman"/>
              </a:rPr>
              <a:t>when </a:t>
            </a:r>
            <a:r>
              <a:rPr sz="2200" spc="75" dirty="0">
                <a:latin typeface="Times New Roman"/>
                <a:cs typeface="Times New Roman"/>
              </a:rPr>
              <a:t>a </a:t>
            </a:r>
            <a:r>
              <a:rPr sz="2200" spc="40" dirty="0">
                <a:latin typeface="Times New Roman"/>
                <a:cs typeface="Times New Roman"/>
              </a:rPr>
              <a:t>local  </a:t>
            </a:r>
            <a:r>
              <a:rPr sz="2200" spc="80" dirty="0">
                <a:latin typeface="Times New Roman"/>
                <a:cs typeface="Times New Roman"/>
              </a:rPr>
              <a:t>company </a:t>
            </a:r>
            <a:r>
              <a:rPr sz="2200" spc="20" dirty="0">
                <a:latin typeface="Times New Roman"/>
                <a:cs typeface="Times New Roman"/>
              </a:rPr>
              <a:t>is </a:t>
            </a:r>
            <a:r>
              <a:rPr sz="2200" spc="15" dirty="0">
                <a:latin typeface="Times New Roman"/>
                <a:cs typeface="Times New Roman"/>
              </a:rPr>
              <a:t>of </a:t>
            </a:r>
            <a:r>
              <a:rPr sz="2200" spc="75" dirty="0">
                <a:latin typeface="Times New Roman"/>
                <a:cs typeface="Times New Roman"/>
              </a:rPr>
              <a:t>great </a:t>
            </a:r>
            <a:r>
              <a:rPr sz="2200" spc="85" dirty="0">
                <a:latin typeface="Times New Roman"/>
                <a:cs typeface="Times New Roman"/>
              </a:rPr>
              <a:t>interest </a:t>
            </a:r>
            <a:r>
              <a:rPr sz="2200" spc="40" dirty="0">
                <a:latin typeface="Times New Roman"/>
                <a:cs typeface="Times New Roman"/>
              </a:rPr>
              <a:t>for </a:t>
            </a:r>
            <a:r>
              <a:rPr sz="2200" spc="125" dirty="0">
                <a:latin typeface="Times New Roman"/>
                <a:cs typeface="Times New Roman"/>
              </a:rPr>
              <a:t>an </a:t>
            </a:r>
            <a:r>
              <a:rPr sz="2200" spc="55" dirty="0">
                <a:latin typeface="Times New Roman"/>
                <a:cs typeface="Times New Roman"/>
              </a:rPr>
              <a:t>investor </a:t>
            </a:r>
            <a:r>
              <a:rPr sz="2200" spc="125" dirty="0">
                <a:latin typeface="Times New Roman"/>
                <a:cs typeface="Times New Roman"/>
              </a:rPr>
              <a:t>out </a:t>
            </a:r>
            <a:r>
              <a:rPr sz="2200" spc="15" dirty="0">
                <a:latin typeface="Times New Roman"/>
                <a:cs typeface="Times New Roman"/>
              </a:rPr>
              <a:t>of </a:t>
            </a:r>
            <a:r>
              <a:rPr sz="2200" spc="130" dirty="0">
                <a:latin typeface="Times New Roman"/>
                <a:cs typeface="Times New Roman"/>
              </a:rPr>
              <a:t>the</a:t>
            </a:r>
            <a:r>
              <a:rPr sz="2200" spc="-375" dirty="0">
                <a:latin typeface="Times New Roman"/>
                <a:cs typeface="Times New Roman"/>
              </a:rPr>
              <a:t> </a:t>
            </a:r>
            <a:r>
              <a:rPr sz="2200" spc="85" dirty="0">
                <a:latin typeface="Times New Roman"/>
                <a:cs typeface="Times New Roman"/>
              </a:rPr>
              <a:t>game </a:t>
            </a:r>
            <a:r>
              <a:rPr sz="2200" spc="40" dirty="0">
                <a:latin typeface="Times New Roman"/>
                <a:cs typeface="Times New Roman"/>
              </a:rPr>
              <a:t>field </a:t>
            </a:r>
            <a:r>
              <a:rPr sz="2200" spc="95" dirty="0">
                <a:latin typeface="Times New Roman"/>
                <a:cs typeface="Times New Roman"/>
              </a:rPr>
              <a:t>or  </a:t>
            </a:r>
            <a:r>
              <a:rPr sz="2200" spc="80" dirty="0">
                <a:latin typeface="Times New Roman"/>
                <a:cs typeface="Times New Roman"/>
              </a:rPr>
              <a:t>sometimes, </a:t>
            </a:r>
            <a:r>
              <a:rPr sz="2200" spc="135" dirty="0">
                <a:latin typeface="Times New Roman"/>
                <a:cs typeface="Times New Roman"/>
              </a:rPr>
              <a:t>the </a:t>
            </a:r>
            <a:r>
              <a:rPr sz="2200" spc="45" dirty="0">
                <a:latin typeface="Times New Roman"/>
                <a:cs typeface="Times New Roman"/>
              </a:rPr>
              <a:t>case </a:t>
            </a:r>
            <a:r>
              <a:rPr sz="2200" spc="90" dirty="0">
                <a:latin typeface="Times New Roman"/>
                <a:cs typeface="Times New Roman"/>
              </a:rPr>
              <a:t>can </a:t>
            </a:r>
            <a:r>
              <a:rPr sz="2200" spc="15" dirty="0">
                <a:latin typeface="Times New Roman"/>
                <a:cs typeface="Times New Roman"/>
              </a:rPr>
              <a:t>go </a:t>
            </a:r>
            <a:r>
              <a:rPr sz="2200" spc="50" dirty="0">
                <a:latin typeface="Times New Roman"/>
                <a:cs typeface="Times New Roman"/>
              </a:rPr>
              <a:t>totally </a:t>
            </a:r>
            <a:r>
              <a:rPr sz="2200" spc="75" dirty="0">
                <a:latin typeface="Times New Roman"/>
                <a:cs typeface="Times New Roman"/>
              </a:rPr>
              <a:t>opposite. </a:t>
            </a:r>
            <a:r>
              <a:rPr sz="2200" spc="50" dirty="0">
                <a:latin typeface="Times New Roman"/>
                <a:cs typeface="Times New Roman"/>
              </a:rPr>
              <a:t>This </a:t>
            </a:r>
            <a:r>
              <a:rPr sz="2200" spc="105" dirty="0">
                <a:latin typeface="Times New Roman"/>
                <a:cs typeface="Times New Roman"/>
              </a:rPr>
              <a:t>technique </a:t>
            </a:r>
            <a:r>
              <a:rPr sz="2200" spc="20" dirty="0">
                <a:latin typeface="Times New Roman"/>
                <a:cs typeface="Times New Roman"/>
              </a:rPr>
              <a:t>is </a:t>
            </a:r>
            <a:r>
              <a:rPr sz="2200" spc="10" dirty="0">
                <a:latin typeface="Times New Roman"/>
                <a:cs typeface="Times New Roman"/>
              </a:rPr>
              <a:t>of  </a:t>
            </a:r>
            <a:r>
              <a:rPr sz="2200" spc="85" dirty="0">
                <a:latin typeface="Times New Roman"/>
                <a:cs typeface="Times New Roman"/>
              </a:rPr>
              <a:t>extreme </a:t>
            </a:r>
            <a:r>
              <a:rPr sz="2200" spc="40" dirty="0">
                <a:latin typeface="Times New Roman"/>
                <a:cs typeface="Times New Roman"/>
              </a:rPr>
              <a:t>value </a:t>
            </a:r>
            <a:r>
              <a:rPr sz="2200" spc="105" dirty="0">
                <a:latin typeface="Times New Roman"/>
                <a:cs typeface="Times New Roman"/>
              </a:rPr>
              <a:t>to </a:t>
            </a:r>
            <a:r>
              <a:rPr sz="2200" spc="80" dirty="0">
                <a:latin typeface="Times New Roman"/>
                <a:cs typeface="Times New Roman"/>
              </a:rPr>
              <a:t>companies </a:t>
            </a:r>
            <a:r>
              <a:rPr sz="2200" spc="70" dirty="0">
                <a:latin typeface="Times New Roman"/>
                <a:cs typeface="Times New Roman"/>
              </a:rPr>
              <a:t>are </a:t>
            </a:r>
            <a:r>
              <a:rPr sz="2200" spc="85" dirty="0">
                <a:latin typeface="Times New Roman"/>
                <a:cs typeface="Times New Roman"/>
              </a:rPr>
              <a:t>interested </a:t>
            </a:r>
            <a:r>
              <a:rPr sz="2200" spc="90" dirty="0">
                <a:latin typeface="Times New Roman"/>
                <a:cs typeface="Times New Roman"/>
              </a:rPr>
              <a:t>in </a:t>
            </a:r>
            <a:r>
              <a:rPr sz="2200" spc="80" dirty="0">
                <a:latin typeface="Times New Roman"/>
                <a:cs typeface="Times New Roman"/>
              </a:rPr>
              <a:t>doing </a:t>
            </a:r>
            <a:r>
              <a:rPr sz="2200" spc="75" dirty="0">
                <a:latin typeface="Times New Roman"/>
                <a:cs typeface="Times New Roman"/>
              </a:rPr>
              <a:t>business </a:t>
            </a:r>
            <a:r>
              <a:rPr sz="2200" spc="90" dirty="0">
                <a:latin typeface="Times New Roman"/>
                <a:cs typeface="Times New Roman"/>
              </a:rPr>
              <a:t>in</a:t>
            </a:r>
            <a:r>
              <a:rPr sz="2200" spc="-125" dirty="0">
                <a:latin typeface="Times New Roman"/>
                <a:cs typeface="Times New Roman"/>
              </a:rPr>
              <a:t> </a:t>
            </a:r>
            <a:r>
              <a:rPr sz="2200" spc="130" dirty="0">
                <a:latin typeface="Times New Roman"/>
                <a:cs typeface="Times New Roman"/>
              </a:rPr>
              <a:t>the  </a:t>
            </a:r>
            <a:r>
              <a:rPr sz="2200" spc="85" dirty="0">
                <a:latin typeface="Times New Roman"/>
                <a:cs typeface="Times New Roman"/>
              </a:rPr>
              <a:t>countries </a:t>
            </a:r>
            <a:r>
              <a:rPr sz="2200" spc="75" dirty="0">
                <a:latin typeface="Times New Roman"/>
                <a:cs typeface="Times New Roman"/>
              </a:rPr>
              <a:t>where </a:t>
            </a:r>
            <a:r>
              <a:rPr sz="2200" spc="85" dirty="0">
                <a:latin typeface="Times New Roman"/>
                <a:cs typeface="Times New Roman"/>
              </a:rPr>
              <a:t>outsiders </a:t>
            </a:r>
            <a:r>
              <a:rPr sz="2200" spc="70" dirty="0">
                <a:latin typeface="Times New Roman"/>
                <a:cs typeface="Times New Roman"/>
              </a:rPr>
              <a:t>are </a:t>
            </a:r>
            <a:r>
              <a:rPr sz="2200" spc="135" dirty="0">
                <a:latin typeface="Times New Roman"/>
                <a:cs typeface="Times New Roman"/>
              </a:rPr>
              <a:t>not </a:t>
            </a:r>
            <a:r>
              <a:rPr sz="2200" spc="40" dirty="0">
                <a:latin typeface="Times New Roman"/>
                <a:cs typeface="Times New Roman"/>
              </a:rPr>
              <a:t>allowed </a:t>
            </a:r>
            <a:r>
              <a:rPr sz="2200" spc="105" dirty="0">
                <a:latin typeface="Times New Roman"/>
                <a:cs typeface="Times New Roman"/>
              </a:rPr>
              <a:t>to </a:t>
            </a:r>
            <a:r>
              <a:rPr sz="2200" spc="40" dirty="0">
                <a:latin typeface="Times New Roman"/>
                <a:cs typeface="Times New Roman"/>
              </a:rPr>
              <a:t>have </a:t>
            </a:r>
            <a:r>
              <a:rPr sz="2200" spc="100" dirty="0">
                <a:latin typeface="Times New Roman"/>
                <a:cs typeface="Times New Roman"/>
              </a:rPr>
              <a:t>their </a:t>
            </a:r>
            <a:r>
              <a:rPr sz="2200" spc="90" dirty="0">
                <a:latin typeface="Times New Roman"/>
                <a:cs typeface="Times New Roman"/>
              </a:rPr>
              <a:t>owned  </a:t>
            </a:r>
            <a:r>
              <a:rPr sz="2200" spc="70" dirty="0">
                <a:latin typeface="Times New Roman"/>
                <a:cs typeface="Times New Roman"/>
              </a:rPr>
              <a:t>businesses</a:t>
            </a:r>
            <a:r>
              <a:rPr sz="2200" spc="-114" dirty="0">
                <a:latin typeface="Times New Roman"/>
                <a:cs typeface="Times New Roman"/>
              </a:rPr>
              <a:t> </a:t>
            </a:r>
            <a:r>
              <a:rPr sz="2200" spc="135" dirty="0">
                <a:latin typeface="Times New Roman"/>
                <a:cs typeface="Times New Roman"/>
              </a:rPr>
              <a:t>and</a:t>
            </a:r>
            <a:r>
              <a:rPr sz="2200" spc="-30" dirty="0">
                <a:latin typeface="Times New Roman"/>
                <a:cs typeface="Times New Roman"/>
              </a:rPr>
              <a:t> </a:t>
            </a:r>
            <a:r>
              <a:rPr sz="2200" spc="95" dirty="0">
                <a:latin typeface="Times New Roman"/>
                <a:cs typeface="Times New Roman"/>
              </a:rPr>
              <a:t>thus,</a:t>
            </a:r>
            <a:r>
              <a:rPr sz="2200" spc="-25" dirty="0">
                <a:latin typeface="Times New Roman"/>
                <a:cs typeface="Times New Roman"/>
              </a:rPr>
              <a:t> </a:t>
            </a:r>
            <a:r>
              <a:rPr sz="2200" spc="45" dirty="0">
                <a:latin typeface="Times New Roman"/>
                <a:cs typeface="Times New Roman"/>
              </a:rPr>
              <a:t>raises</a:t>
            </a:r>
            <a:r>
              <a:rPr sz="2200" spc="-65" dirty="0">
                <a:latin typeface="Times New Roman"/>
                <a:cs typeface="Times New Roman"/>
              </a:rPr>
              <a:t> </a:t>
            </a:r>
            <a:r>
              <a:rPr sz="2200" spc="130" dirty="0">
                <a:latin typeface="Times New Roman"/>
                <a:cs typeface="Times New Roman"/>
              </a:rPr>
              <a:t>the</a:t>
            </a:r>
            <a:r>
              <a:rPr sz="2200" spc="-95" dirty="0">
                <a:latin typeface="Times New Roman"/>
                <a:cs typeface="Times New Roman"/>
              </a:rPr>
              <a:t> </a:t>
            </a:r>
            <a:r>
              <a:rPr sz="2200" spc="60" dirty="0">
                <a:latin typeface="Times New Roman"/>
                <a:cs typeface="Times New Roman"/>
              </a:rPr>
              <a:t>scope</a:t>
            </a:r>
            <a:r>
              <a:rPr sz="2200" spc="-110" dirty="0">
                <a:latin typeface="Times New Roman"/>
                <a:cs typeface="Times New Roman"/>
              </a:rPr>
              <a:t> </a:t>
            </a:r>
            <a:r>
              <a:rPr sz="2200" spc="15" dirty="0">
                <a:latin typeface="Times New Roman"/>
                <a:cs typeface="Times New Roman"/>
              </a:rPr>
              <a:t>of</a:t>
            </a:r>
            <a:r>
              <a:rPr sz="2200" spc="45" dirty="0">
                <a:latin typeface="Times New Roman"/>
                <a:cs typeface="Times New Roman"/>
              </a:rPr>
              <a:t> </a:t>
            </a:r>
            <a:r>
              <a:rPr sz="2200" spc="95" dirty="0">
                <a:latin typeface="Times New Roman"/>
                <a:cs typeface="Times New Roman"/>
              </a:rPr>
              <a:t>international</a:t>
            </a:r>
            <a:r>
              <a:rPr sz="2200" spc="-25" dirty="0">
                <a:latin typeface="Times New Roman"/>
                <a:cs typeface="Times New Roman"/>
              </a:rPr>
              <a:t> </a:t>
            </a:r>
            <a:r>
              <a:rPr sz="2200" spc="75" dirty="0">
                <a:latin typeface="Times New Roman"/>
                <a:cs typeface="Times New Roman"/>
              </a:rPr>
              <a:t>marketing.</a:t>
            </a:r>
            <a:endParaRPr sz="22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68118"/>
            <a:ext cx="8082280" cy="4108450"/>
          </a:xfrm>
          <a:prstGeom prst="rect">
            <a:avLst/>
          </a:prstGeom>
        </p:spPr>
        <p:txBody>
          <a:bodyPr vert="horz" wrap="square" lIns="0" tIns="52705" rIns="0" bIns="0" rtlCol="0">
            <a:spAutoFit/>
          </a:bodyPr>
          <a:lstStyle/>
          <a:p>
            <a:pPr marL="12700" algn="just">
              <a:lnSpc>
                <a:spcPct val="100000"/>
              </a:lnSpc>
              <a:spcBef>
                <a:spcPts val="415"/>
              </a:spcBef>
            </a:pPr>
            <a:r>
              <a:rPr sz="2600" b="1" spc="90" dirty="0">
                <a:latin typeface="Times New Roman"/>
                <a:cs typeface="Times New Roman"/>
              </a:rPr>
              <a:t>5.</a:t>
            </a:r>
            <a:r>
              <a:rPr sz="2600" b="1" u="heavy" spc="90" dirty="0">
                <a:uFill>
                  <a:solidFill>
                    <a:srgbClr val="000000"/>
                  </a:solidFill>
                </a:uFill>
                <a:latin typeface="Times New Roman"/>
                <a:cs typeface="Times New Roman"/>
              </a:rPr>
              <a:t>Contract</a:t>
            </a:r>
            <a:r>
              <a:rPr sz="2600" b="1" u="heavy" spc="-120" dirty="0">
                <a:uFill>
                  <a:solidFill>
                    <a:srgbClr val="000000"/>
                  </a:solidFill>
                </a:uFill>
                <a:latin typeface="Times New Roman"/>
                <a:cs typeface="Times New Roman"/>
              </a:rPr>
              <a:t> </a:t>
            </a:r>
            <a:r>
              <a:rPr sz="2600" b="1" u="heavy" spc="110" dirty="0">
                <a:uFill>
                  <a:solidFill>
                    <a:srgbClr val="000000"/>
                  </a:solidFill>
                </a:uFill>
                <a:latin typeface="Times New Roman"/>
                <a:cs typeface="Times New Roman"/>
              </a:rPr>
              <a:t>Manufacturing</a:t>
            </a:r>
            <a:endParaRPr sz="2600">
              <a:latin typeface="Times New Roman"/>
              <a:cs typeface="Times New Roman"/>
            </a:endParaRPr>
          </a:p>
          <a:p>
            <a:pPr marL="286385" marR="5080" algn="just">
              <a:lnSpc>
                <a:spcPct val="90000"/>
              </a:lnSpc>
              <a:spcBef>
                <a:spcPts val="625"/>
              </a:spcBef>
            </a:pPr>
            <a:r>
              <a:rPr sz="2600" spc="100" dirty="0">
                <a:latin typeface="Times New Roman"/>
                <a:cs typeface="Times New Roman"/>
              </a:rPr>
              <a:t>Contract</a:t>
            </a:r>
            <a:r>
              <a:rPr sz="2600" spc="-75" dirty="0">
                <a:latin typeface="Times New Roman"/>
                <a:cs typeface="Times New Roman"/>
              </a:rPr>
              <a:t> </a:t>
            </a:r>
            <a:r>
              <a:rPr sz="2600" spc="110" dirty="0">
                <a:latin typeface="Times New Roman"/>
                <a:cs typeface="Times New Roman"/>
              </a:rPr>
              <a:t>manufacturing</a:t>
            </a:r>
            <a:r>
              <a:rPr sz="2600" spc="10" dirty="0">
                <a:latin typeface="Times New Roman"/>
                <a:cs typeface="Times New Roman"/>
              </a:rPr>
              <a:t> </a:t>
            </a:r>
            <a:r>
              <a:rPr sz="2600" spc="20" dirty="0">
                <a:latin typeface="Times New Roman"/>
                <a:cs typeface="Times New Roman"/>
              </a:rPr>
              <a:t>is</a:t>
            </a:r>
            <a:r>
              <a:rPr sz="2600" spc="-70" dirty="0">
                <a:latin typeface="Times New Roman"/>
                <a:cs typeface="Times New Roman"/>
              </a:rPr>
              <a:t> </a:t>
            </a:r>
            <a:r>
              <a:rPr sz="2600" spc="135" dirty="0">
                <a:latin typeface="Times New Roman"/>
                <a:cs typeface="Times New Roman"/>
              </a:rPr>
              <a:t>one</a:t>
            </a:r>
            <a:r>
              <a:rPr sz="2600" spc="-85" dirty="0">
                <a:latin typeface="Times New Roman"/>
                <a:cs typeface="Times New Roman"/>
              </a:rPr>
              <a:t> </a:t>
            </a:r>
            <a:r>
              <a:rPr sz="2600" spc="20" dirty="0">
                <a:latin typeface="Times New Roman"/>
                <a:cs typeface="Times New Roman"/>
              </a:rPr>
              <a:t>of</a:t>
            </a:r>
            <a:r>
              <a:rPr sz="2600" spc="35" dirty="0">
                <a:latin typeface="Times New Roman"/>
                <a:cs typeface="Times New Roman"/>
              </a:rPr>
              <a:t> </a:t>
            </a:r>
            <a:r>
              <a:rPr sz="2600" spc="160" dirty="0">
                <a:latin typeface="Times New Roman"/>
                <a:cs typeface="Times New Roman"/>
              </a:rPr>
              <a:t>the</a:t>
            </a:r>
            <a:r>
              <a:rPr sz="2600" spc="-50" dirty="0">
                <a:latin typeface="Times New Roman"/>
                <a:cs typeface="Times New Roman"/>
              </a:rPr>
              <a:t> </a:t>
            </a:r>
            <a:r>
              <a:rPr sz="2600" spc="135" dirty="0">
                <a:latin typeface="Times New Roman"/>
                <a:cs typeface="Times New Roman"/>
              </a:rPr>
              <a:t>most</a:t>
            </a:r>
            <a:r>
              <a:rPr sz="2600" spc="-75" dirty="0">
                <a:latin typeface="Times New Roman"/>
                <a:cs typeface="Times New Roman"/>
              </a:rPr>
              <a:t> </a:t>
            </a:r>
            <a:r>
              <a:rPr sz="2600" spc="120" dirty="0">
                <a:latin typeface="Times New Roman"/>
                <a:cs typeface="Times New Roman"/>
              </a:rPr>
              <a:t>used</a:t>
            </a:r>
            <a:r>
              <a:rPr sz="2600" spc="-25" dirty="0">
                <a:latin typeface="Times New Roman"/>
                <a:cs typeface="Times New Roman"/>
              </a:rPr>
              <a:t> </a:t>
            </a:r>
            <a:r>
              <a:rPr sz="2600" spc="75" dirty="0">
                <a:latin typeface="Times New Roman"/>
                <a:cs typeface="Times New Roman"/>
              </a:rPr>
              <a:t>tactics  </a:t>
            </a:r>
            <a:r>
              <a:rPr sz="2600" spc="160" dirty="0">
                <a:latin typeface="Times New Roman"/>
                <a:cs typeface="Times New Roman"/>
              </a:rPr>
              <a:t>and</a:t>
            </a:r>
            <a:r>
              <a:rPr sz="2600" spc="-15" dirty="0">
                <a:latin typeface="Times New Roman"/>
                <a:cs typeface="Times New Roman"/>
              </a:rPr>
              <a:t> </a:t>
            </a:r>
            <a:r>
              <a:rPr sz="2600" spc="20" dirty="0">
                <a:latin typeface="Times New Roman"/>
                <a:cs typeface="Times New Roman"/>
              </a:rPr>
              <a:t>is</a:t>
            </a:r>
            <a:r>
              <a:rPr sz="2600" spc="-75" dirty="0">
                <a:latin typeface="Times New Roman"/>
                <a:cs typeface="Times New Roman"/>
              </a:rPr>
              <a:t> </a:t>
            </a:r>
            <a:r>
              <a:rPr sz="2600" spc="105" dirty="0">
                <a:latin typeface="Times New Roman"/>
                <a:cs typeface="Times New Roman"/>
              </a:rPr>
              <a:t>pretty</a:t>
            </a:r>
            <a:r>
              <a:rPr sz="2600" spc="-90" dirty="0">
                <a:latin typeface="Times New Roman"/>
                <a:cs typeface="Times New Roman"/>
              </a:rPr>
              <a:t> </a:t>
            </a:r>
            <a:r>
              <a:rPr sz="2600" spc="75" dirty="0">
                <a:latin typeface="Times New Roman"/>
                <a:cs typeface="Times New Roman"/>
              </a:rPr>
              <a:t>awesome</a:t>
            </a:r>
            <a:r>
              <a:rPr sz="2600" spc="-85" dirty="0">
                <a:latin typeface="Times New Roman"/>
                <a:cs typeface="Times New Roman"/>
              </a:rPr>
              <a:t> </a:t>
            </a:r>
            <a:r>
              <a:rPr sz="2600" spc="65" dirty="0">
                <a:latin typeface="Times New Roman"/>
                <a:cs typeface="Times New Roman"/>
              </a:rPr>
              <a:t>as</a:t>
            </a:r>
            <a:r>
              <a:rPr sz="2600" spc="-85" dirty="0">
                <a:latin typeface="Times New Roman"/>
                <a:cs typeface="Times New Roman"/>
              </a:rPr>
              <a:t> </a:t>
            </a:r>
            <a:r>
              <a:rPr sz="2600" spc="15" dirty="0">
                <a:latin typeface="Times New Roman"/>
                <a:cs typeface="Times New Roman"/>
              </a:rPr>
              <a:t>well</a:t>
            </a:r>
            <a:r>
              <a:rPr sz="2600" spc="-30" dirty="0">
                <a:latin typeface="Times New Roman"/>
                <a:cs typeface="Times New Roman"/>
              </a:rPr>
              <a:t> </a:t>
            </a:r>
            <a:r>
              <a:rPr sz="2600" spc="65" dirty="0">
                <a:latin typeface="Times New Roman"/>
                <a:cs typeface="Times New Roman"/>
              </a:rPr>
              <a:t>since</a:t>
            </a:r>
            <a:r>
              <a:rPr sz="2600" spc="-70" dirty="0">
                <a:latin typeface="Times New Roman"/>
                <a:cs typeface="Times New Roman"/>
              </a:rPr>
              <a:t> </a:t>
            </a:r>
            <a:r>
              <a:rPr sz="2600" spc="100" dirty="0">
                <a:latin typeface="Times New Roman"/>
                <a:cs typeface="Times New Roman"/>
              </a:rPr>
              <a:t>it</a:t>
            </a:r>
            <a:r>
              <a:rPr sz="2600" spc="-85" dirty="0">
                <a:latin typeface="Times New Roman"/>
                <a:cs typeface="Times New Roman"/>
              </a:rPr>
              <a:t> </a:t>
            </a:r>
            <a:r>
              <a:rPr sz="2600" spc="110" dirty="0">
                <a:latin typeface="Times New Roman"/>
                <a:cs typeface="Times New Roman"/>
              </a:rPr>
              <a:t>reduced</a:t>
            </a:r>
            <a:r>
              <a:rPr sz="2600" spc="-25" dirty="0">
                <a:latin typeface="Times New Roman"/>
                <a:cs typeface="Times New Roman"/>
              </a:rPr>
              <a:t> </a:t>
            </a:r>
            <a:r>
              <a:rPr sz="2600" spc="160" dirty="0">
                <a:latin typeface="Times New Roman"/>
                <a:cs typeface="Times New Roman"/>
              </a:rPr>
              <a:t>the</a:t>
            </a:r>
            <a:r>
              <a:rPr sz="2600" spc="-114" dirty="0">
                <a:latin typeface="Times New Roman"/>
                <a:cs typeface="Times New Roman"/>
              </a:rPr>
              <a:t> </a:t>
            </a:r>
            <a:r>
              <a:rPr sz="2600" spc="65" dirty="0">
                <a:latin typeface="Times New Roman"/>
                <a:cs typeface="Times New Roman"/>
              </a:rPr>
              <a:t>costs  </a:t>
            </a:r>
            <a:r>
              <a:rPr sz="2600" spc="20" dirty="0">
                <a:latin typeface="Times New Roman"/>
                <a:cs typeface="Times New Roman"/>
              </a:rPr>
              <a:t>of </a:t>
            </a:r>
            <a:r>
              <a:rPr sz="2600" spc="114" dirty="0">
                <a:latin typeface="Times New Roman"/>
                <a:cs typeface="Times New Roman"/>
              </a:rPr>
              <a:t>productions </a:t>
            </a:r>
            <a:r>
              <a:rPr sz="2600" spc="50" dirty="0">
                <a:latin typeface="Times New Roman"/>
                <a:cs typeface="Times New Roman"/>
              </a:rPr>
              <a:t>for </a:t>
            </a:r>
            <a:r>
              <a:rPr sz="2600" spc="160" dirty="0">
                <a:latin typeface="Times New Roman"/>
                <a:cs typeface="Times New Roman"/>
              </a:rPr>
              <a:t>the </a:t>
            </a:r>
            <a:r>
              <a:rPr sz="2600" spc="100" dirty="0">
                <a:latin typeface="Times New Roman"/>
                <a:cs typeface="Times New Roman"/>
              </a:rPr>
              <a:t>companies </a:t>
            </a:r>
            <a:r>
              <a:rPr sz="2600" spc="114" dirty="0">
                <a:latin typeface="Times New Roman"/>
                <a:cs typeface="Times New Roman"/>
              </a:rPr>
              <a:t>or </a:t>
            </a:r>
            <a:r>
              <a:rPr sz="2600" spc="130" dirty="0">
                <a:latin typeface="Times New Roman"/>
                <a:cs typeface="Times New Roman"/>
              </a:rPr>
              <a:t>better </a:t>
            </a:r>
            <a:r>
              <a:rPr sz="2600" spc="80" dirty="0">
                <a:latin typeface="Times New Roman"/>
                <a:cs typeface="Times New Roman"/>
              </a:rPr>
              <a:t>said </a:t>
            </a:r>
            <a:r>
              <a:rPr sz="2600" spc="160" dirty="0">
                <a:latin typeface="Times New Roman"/>
                <a:cs typeface="Times New Roman"/>
              </a:rPr>
              <a:t>the  </a:t>
            </a:r>
            <a:r>
              <a:rPr sz="2600" spc="100" dirty="0">
                <a:latin typeface="Times New Roman"/>
                <a:cs typeface="Times New Roman"/>
              </a:rPr>
              <a:t>company </a:t>
            </a:r>
            <a:r>
              <a:rPr sz="2600" spc="85" dirty="0">
                <a:latin typeface="Times New Roman"/>
                <a:cs typeface="Times New Roman"/>
              </a:rPr>
              <a:t>takes </a:t>
            </a:r>
            <a:r>
              <a:rPr sz="2600" spc="-10" dirty="0">
                <a:latin typeface="Times New Roman"/>
                <a:cs typeface="Times New Roman"/>
              </a:rPr>
              <a:t>off </a:t>
            </a:r>
            <a:r>
              <a:rPr sz="2600" spc="160" dirty="0">
                <a:latin typeface="Times New Roman"/>
                <a:cs typeface="Times New Roman"/>
              </a:rPr>
              <a:t>the </a:t>
            </a:r>
            <a:r>
              <a:rPr sz="2600" spc="70" dirty="0">
                <a:latin typeface="Times New Roman"/>
                <a:cs typeface="Times New Roman"/>
              </a:rPr>
              <a:t>responsibility </a:t>
            </a:r>
            <a:r>
              <a:rPr sz="2600" spc="20" dirty="0">
                <a:latin typeface="Times New Roman"/>
                <a:cs typeface="Times New Roman"/>
              </a:rPr>
              <a:t>of </a:t>
            </a:r>
            <a:r>
              <a:rPr sz="2600" spc="85" dirty="0">
                <a:latin typeface="Times New Roman"/>
                <a:cs typeface="Times New Roman"/>
              </a:rPr>
              <a:t>assembling</a:t>
            </a:r>
            <a:r>
              <a:rPr sz="2600" spc="-140" dirty="0">
                <a:latin typeface="Times New Roman"/>
                <a:cs typeface="Times New Roman"/>
              </a:rPr>
              <a:t> </a:t>
            </a:r>
            <a:r>
              <a:rPr sz="2600" spc="160" dirty="0">
                <a:latin typeface="Times New Roman"/>
                <a:cs typeface="Times New Roman"/>
              </a:rPr>
              <a:t>the  </a:t>
            </a:r>
            <a:r>
              <a:rPr sz="2600" spc="100" dirty="0">
                <a:latin typeface="Times New Roman"/>
                <a:cs typeface="Times New Roman"/>
              </a:rPr>
              <a:t>products, </a:t>
            </a:r>
            <a:r>
              <a:rPr sz="2600" spc="30" dirty="0">
                <a:latin typeface="Times New Roman"/>
                <a:cs typeface="Times New Roman"/>
              </a:rPr>
              <a:t>itself. </a:t>
            </a:r>
            <a:r>
              <a:rPr sz="2600" spc="100" dirty="0">
                <a:latin typeface="Times New Roman"/>
                <a:cs typeface="Times New Roman"/>
              </a:rPr>
              <a:t>The </a:t>
            </a:r>
            <a:r>
              <a:rPr sz="2600" spc="145" dirty="0">
                <a:latin typeface="Times New Roman"/>
                <a:cs typeface="Times New Roman"/>
              </a:rPr>
              <a:t>other </a:t>
            </a:r>
            <a:r>
              <a:rPr sz="2600" spc="55" dirty="0">
                <a:latin typeface="Times New Roman"/>
                <a:cs typeface="Times New Roman"/>
              </a:rPr>
              <a:t>company, </a:t>
            </a:r>
            <a:r>
              <a:rPr sz="2600" spc="110" dirty="0">
                <a:latin typeface="Times New Roman"/>
                <a:cs typeface="Times New Roman"/>
              </a:rPr>
              <a:t>with </a:t>
            </a:r>
            <a:r>
              <a:rPr sz="2600" spc="95" dirty="0">
                <a:latin typeface="Times New Roman"/>
                <a:cs typeface="Times New Roman"/>
              </a:rPr>
              <a:t>which </a:t>
            </a:r>
            <a:r>
              <a:rPr sz="2600" spc="160" dirty="0">
                <a:latin typeface="Times New Roman"/>
                <a:cs typeface="Times New Roman"/>
              </a:rPr>
              <a:t>the  </a:t>
            </a:r>
            <a:r>
              <a:rPr sz="2600" spc="110" dirty="0">
                <a:latin typeface="Times New Roman"/>
                <a:cs typeface="Times New Roman"/>
              </a:rPr>
              <a:t>contract </a:t>
            </a:r>
            <a:r>
              <a:rPr sz="2600" spc="20" dirty="0">
                <a:latin typeface="Times New Roman"/>
                <a:cs typeface="Times New Roman"/>
              </a:rPr>
              <a:t>is </a:t>
            </a:r>
            <a:r>
              <a:rPr sz="2600" spc="114" dirty="0">
                <a:latin typeface="Times New Roman"/>
                <a:cs typeface="Times New Roman"/>
              </a:rPr>
              <a:t>made, </a:t>
            </a:r>
            <a:r>
              <a:rPr sz="2600" spc="85" dirty="0">
                <a:latin typeface="Times New Roman"/>
                <a:cs typeface="Times New Roman"/>
              </a:rPr>
              <a:t>assembles </a:t>
            </a:r>
            <a:r>
              <a:rPr sz="2600" spc="160" dirty="0">
                <a:latin typeface="Times New Roman"/>
                <a:cs typeface="Times New Roman"/>
              </a:rPr>
              <a:t>the </a:t>
            </a:r>
            <a:r>
              <a:rPr sz="2600" spc="135" dirty="0">
                <a:latin typeface="Times New Roman"/>
                <a:cs typeface="Times New Roman"/>
              </a:rPr>
              <a:t>product </a:t>
            </a:r>
            <a:r>
              <a:rPr sz="2600" spc="160" dirty="0">
                <a:latin typeface="Times New Roman"/>
                <a:cs typeface="Times New Roman"/>
              </a:rPr>
              <a:t>and </a:t>
            </a:r>
            <a:r>
              <a:rPr sz="2600" spc="80" dirty="0">
                <a:latin typeface="Times New Roman"/>
                <a:cs typeface="Times New Roman"/>
              </a:rPr>
              <a:t>keeps  </a:t>
            </a:r>
            <a:r>
              <a:rPr sz="2600" spc="130" dirty="0">
                <a:latin typeface="Times New Roman"/>
                <a:cs typeface="Times New Roman"/>
              </a:rPr>
              <a:t>product </a:t>
            </a:r>
            <a:r>
              <a:rPr sz="2600" spc="90" dirty="0">
                <a:latin typeface="Times New Roman"/>
                <a:cs typeface="Times New Roman"/>
              </a:rPr>
              <a:t>marketing. </a:t>
            </a:r>
            <a:r>
              <a:rPr sz="2600" spc="65" dirty="0">
                <a:latin typeface="Times New Roman"/>
                <a:cs typeface="Times New Roman"/>
              </a:rPr>
              <a:t>This </a:t>
            </a:r>
            <a:r>
              <a:rPr sz="2600" spc="20" dirty="0">
                <a:latin typeface="Times New Roman"/>
                <a:cs typeface="Times New Roman"/>
              </a:rPr>
              <a:t>is </a:t>
            </a:r>
            <a:r>
              <a:rPr sz="2600" spc="120" dirty="0">
                <a:latin typeface="Times New Roman"/>
                <a:cs typeface="Times New Roman"/>
              </a:rPr>
              <a:t>what </a:t>
            </a:r>
            <a:r>
              <a:rPr sz="2600" spc="95" dirty="0">
                <a:latin typeface="Times New Roman"/>
                <a:cs typeface="Times New Roman"/>
              </a:rPr>
              <a:t>a </a:t>
            </a:r>
            <a:r>
              <a:rPr sz="2600" spc="110" dirty="0">
                <a:latin typeface="Times New Roman"/>
                <a:cs typeface="Times New Roman"/>
              </a:rPr>
              <a:t>manufacturing  contract </a:t>
            </a:r>
            <a:r>
              <a:rPr sz="2600" spc="20" dirty="0">
                <a:latin typeface="Times New Roman"/>
                <a:cs typeface="Times New Roman"/>
              </a:rPr>
              <a:t>is </a:t>
            </a:r>
            <a:r>
              <a:rPr sz="2600" spc="55" dirty="0">
                <a:latin typeface="Times New Roman"/>
                <a:cs typeface="Times New Roman"/>
              </a:rPr>
              <a:t>called. </a:t>
            </a:r>
            <a:r>
              <a:rPr sz="2600" spc="65" dirty="0">
                <a:latin typeface="Times New Roman"/>
                <a:cs typeface="Times New Roman"/>
              </a:rPr>
              <a:t>This </a:t>
            </a:r>
            <a:r>
              <a:rPr sz="2600" spc="70" dirty="0">
                <a:latin typeface="Times New Roman"/>
                <a:cs typeface="Times New Roman"/>
              </a:rPr>
              <a:t>process </a:t>
            </a:r>
            <a:r>
              <a:rPr sz="2600" spc="110" dirty="0">
                <a:latin typeface="Times New Roman"/>
                <a:cs typeface="Times New Roman"/>
              </a:rPr>
              <a:t>cuts </a:t>
            </a:r>
            <a:r>
              <a:rPr sz="2600" spc="60" dirty="0">
                <a:latin typeface="Times New Roman"/>
                <a:cs typeface="Times New Roman"/>
              </a:rPr>
              <a:t>half </a:t>
            </a:r>
            <a:r>
              <a:rPr sz="2600" spc="160" dirty="0">
                <a:latin typeface="Times New Roman"/>
                <a:cs typeface="Times New Roman"/>
              </a:rPr>
              <a:t>the both the  </a:t>
            </a:r>
            <a:r>
              <a:rPr sz="2600" spc="75" dirty="0">
                <a:latin typeface="Times New Roman"/>
                <a:cs typeface="Times New Roman"/>
              </a:rPr>
              <a:t>price </a:t>
            </a:r>
            <a:r>
              <a:rPr sz="2600" spc="160" dirty="0">
                <a:latin typeface="Times New Roman"/>
                <a:cs typeface="Times New Roman"/>
              </a:rPr>
              <a:t>and </a:t>
            </a:r>
            <a:r>
              <a:rPr sz="2600" spc="65" dirty="0">
                <a:latin typeface="Times New Roman"/>
                <a:cs typeface="Times New Roman"/>
              </a:rPr>
              <a:t>risk while </a:t>
            </a:r>
            <a:r>
              <a:rPr sz="2600" spc="90" dirty="0">
                <a:latin typeface="Times New Roman"/>
                <a:cs typeface="Times New Roman"/>
              </a:rPr>
              <a:t>encouraging </a:t>
            </a:r>
            <a:r>
              <a:rPr sz="2600" spc="45" dirty="0">
                <a:latin typeface="Times New Roman"/>
                <a:cs typeface="Times New Roman"/>
              </a:rPr>
              <a:t>easy </a:t>
            </a:r>
            <a:r>
              <a:rPr sz="2600" spc="65" dirty="0">
                <a:latin typeface="Times New Roman"/>
                <a:cs typeface="Times New Roman"/>
              </a:rPr>
              <a:t>exit </a:t>
            </a:r>
            <a:r>
              <a:rPr sz="2600" spc="140" dirty="0">
                <a:latin typeface="Times New Roman"/>
                <a:cs typeface="Times New Roman"/>
              </a:rPr>
              <a:t>at </a:t>
            </a:r>
            <a:r>
              <a:rPr sz="2600" spc="160" dirty="0">
                <a:latin typeface="Times New Roman"/>
                <a:cs typeface="Times New Roman"/>
              </a:rPr>
              <a:t>the </a:t>
            </a:r>
            <a:r>
              <a:rPr sz="2600" spc="105" dirty="0">
                <a:latin typeface="Times New Roman"/>
                <a:cs typeface="Times New Roman"/>
              </a:rPr>
              <a:t>same  time.</a:t>
            </a:r>
            <a:endParaRPr sz="26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83105"/>
            <a:ext cx="8079740" cy="4342765"/>
          </a:xfrm>
          <a:prstGeom prst="rect">
            <a:avLst/>
          </a:prstGeom>
        </p:spPr>
        <p:txBody>
          <a:bodyPr vert="horz" wrap="square" lIns="0" tIns="12700" rIns="0" bIns="0" rtlCol="0">
            <a:spAutoFit/>
          </a:bodyPr>
          <a:lstStyle/>
          <a:p>
            <a:pPr marL="12700" algn="just">
              <a:lnSpc>
                <a:spcPct val="100000"/>
              </a:lnSpc>
              <a:spcBef>
                <a:spcPts val="100"/>
              </a:spcBef>
            </a:pPr>
            <a:r>
              <a:rPr sz="2400" b="1" spc="85" dirty="0">
                <a:latin typeface="Times New Roman"/>
                <a:cs typeface="Times New Roman"/>
              </a:rPr>
              <a:t>6.</a:t>
            </a:r>
            <a:r>
              <a:rPr sz="2400" b="1" u="heavy" spc="85" dirty="0">
                <a:uFill>
                  <a:solidFill>
                    <a:srgbClr val="000000"/>
                  </a:solidFill>
                </a:uFill>
                <a:latin typeface="Times New Roman"/>
                <a:cs typeface="Times New Roman"/>
              </a:rPr>
              <a:t>Fully </a:t>
            </a:r>
            <a:r>
              <a:rPr sz="2400" b="1" u="heavy" spc="160" dirty="0">
                <a:uFill>
                  <a:solidFill>
                    <a:srgbClr val="000000"/>
                  </a:solidFill>
                </a:uFill>
                <a:latin typeface="Times New Roman"/>
                <a:cs typeface="Times New Roman"/>
              </a:rPr>
              <a:t>Owned</a:t>
            </a:r>
            <a:r>
              <a:rPr sz="2400" b="1" u="heavy" spc="-229" dirty="0">
                <a:uFill>
                  <a:solidFill>
                    <a:srgbClr val="000000"/>
                  </a:solidFill>
                </a:uFill>
                <a:latin typeface="Times New Roman"/>
                <a:cs typeface="Times New Roman"/>
              </a:rPr>
              <a:t> </a:t>
            </a:r>
            <a:r>
              <a:rPr sz="2400" b="1" u="heavy" spc="100" dirty="0">
                <a:uFill>
                  <a:solidFill>
                    <a:srgbClr val="000000"/>
                  </a:solidFill>
                </a:uFill>
                <a:latin typeface="Times New Roman"/>
                <a:cs typeface="Times New Roman"/>
              </a:rPr>
              <a:t>Manufacturing</a:t>
            </a:r>
            <a:endParaRPr sz="2400">
              <a:latin typeface="Times New Roman"/>
              <a:cs typeface="Times New Roman"/>
            </a:endParaRPr>
          </a:p>
          <a:p>
            <a:pPr marL="286385" marR="5080" algn="just">
              <a:lnSpc>
                <a:spcPct val="80000"/>
              </a:lnSpc>
              <a:spcBef>
                <a:spcPts val="580"/>
              </a:spcBef>
            </a:pPr>
            <a:r>
              <a:rPr sz="2400" spc="60" dirty="0">
                <a:latin typeface="Times New Roman"/>
                <a:cs typeface="Times New Roman"/>
              </a:rPr>
              <a:t>This </a:t>
            </a:r>
            <a:r>
              <a:rPr sz="2400" spc="95" dirty="0">
                <a:latin typeface="Times New Roman"/>
                <a:cs typeface="Times New Roman"/>
              </a:rPr>
              <a:t>aspect </a:t>
            </a:r>
            <a:r>
              <a:rPr sz="2400" spc="15" dirty="0">
                <a:latin typeface="Times New Roman"/>
                <a:cs typeface="Times New Roman"/>
              </a:rPr>
              <a:t>of </a:t>
            </a:r>
            <a:r>
              <a:rPr sz="2400" spc="145" dirty="0">
                <a:latin typeface="Times New Roman"/>
                <a:cs typeface="Times New Roman"/>
              </a:rPr>
              <a:t>the </a:t>
            </a:r>
            <a:r>
              <a:rPr sz="2400" spc="70" dirty="0">
                <a:latin typeface="Times New Roman"/>
                <a:cs typeface="Times New Roman"/>
              </a:rPr>
              <a:t>scope </a:t>
            </a:r>
            <a:r>
              <a:rPr sz="2400" spc="15" dirty="0">
                <a:latin typeface="Times New Roman"/>
                <a:cs typeface="Times New Roman"/>
              </a:rPr>
              <a:t>of </a:t>
            </a:r>
            <a:r>
              <a:rPr sz="2400" spc="105" dirty="0">
                <a:latin typeface="Times New Roman"/>
                <a:cs typeface="Times New Roman"/>
              </a:rPr>
              <a:t>international </a:t>
            </a:r>
            <a:r>
              <a:rPr sz="2400" spc="100" dirty="0">
                <a:latin typeface="Times New Roman"/>
                <a:cs typeface="Times New Roman"/>
              </a:rPr>
              <a:t>marketing </a:t>
            </a:r>
            <a:r>
              <a:rPr sz="2400" spc="80" dirty="0">
                <a:latin typeface="Times New Roman"/>
                <a:cs typeface="Times New Roman"/>
              </a:rPr>
              <a:t>comes  </a:t>
            </a:r>
            <a:r>
              <a:rPr sz="2400" spc="110" dirty="0">
                <a:latin typeface="Times New Roman"/>
                <a:cs typeface="Times New Roman"/>
              </a:rPr>
              <a:t>into </a:t>
            </a:r>
            <a:r>
              <a:rPr sz="2400" spc="35" dirty="0">
                <a:latin typeface="Times New Roman"/>
                <a:cs typeface="Times New Roman"/>
              </a:rPr>
              <a:t>play </a:t>
            </a:r>
            <a:r>
              <a:rPr sz="2400" spc="114" dirty="0">
                <a:latin typeface="Times New Roman"/>
                <a:cs typeface="Times New Roman"/>
              </a:rPr>
              <a:t>when </a:t>
            </a:r>
            <a:r>
              <a:rPr sz="2400" spc="95" dirty="0">
                <a:latin typeface="Times New Roman"/>
                <a:cs typeface="Times New Roman"/>
              </a:rPr>
              <a:t>it </a:t>
            </a:r>
            <a:r>
              <a:rPr sz="2400" spc="25" dirty="0">
                <a:latin typeface="Times New Roman"/>
                <a:cs typeface="Times New Roman"/>
              </a:rPr>
              <a:t>is </a:t>
            </a:r>
            <a:r>
              <a:rPr sz="2400" spc="100" dirty="0">
                <a:latin typeface="Times New Roman"/>
                <a:cs typeface="Times New Roman"/>
              </a:rPr>
              <a:t>in </a:t>
            </a:r>
            <a:r>
              <a:rPr sz="2400" spc="145" dirty="0">
                <a:latin typeface="Times New Roman"/>
                <a:cs typeface="Times New Roman"/>
              </a:rPr>
              <a:t>the </a:t>
            </a:r>
            <a:r>
              <a:rPr sz="2400" spc="105" dirty="0">
                <a:latin typeface="Times New Roman"/>
                <a:cs typeface="Times New Roman"/>
              </a:rPr>
              <a:t>best </a:t>
            </a:r>
            <a:r>
              <a:rPr sz="2400" spc="95" dirty="0">
                <a:latin typeface="Times New Roman"/>
                <a:cs typeface="Times New Roman"/>
              </a:rPr>
              <a:t>interests </a:t>
            </a:r>
            <a:r>
              <a:rPr sz="2400" spc="15" dirty="0">
                <a:latin typeface="Times New Roman"/>
                <a:cs typeface="Times New Roman"/>
              </a:rPr>
              <a:t>of </a:t>
            </a:r>
            <a:r>
              <a:rPr sz="2400" spc="145" dirty="0">
                <a:latin typeface="Times New Roman"/>
                <a:cs typeface="Times New Roman"/>
              </a:rPr>
              <a:t>the </a:t>
            </a:r>
            <a:r>
              <a:rPr sz="2400" spc="90" dirty="0">
                <a:latin typeface="Times New Roman"/>
                <a:cs typeface="Times New Roman"/>
              </a:rPr>
              <a:t>company </a:t>
            </a:r>
            <a:r>
              <a:rPr sz="2400" spc="100" dirty="0">
                <a:latin typeface="Times New Roman"/>
                <a:cs typeface="Times New Roman"/>
              </a:rPr>
              <a:t>to  </a:t>
            </a:r>
            <a:r>
              <a:rPr sz="2400" spc="90" dirty="0">
                <a:latin typeface="Times New Roman"/>
                <a:cs typeface="Times New Roman"/>
              </a:rPr>
              <a:t>take </a:t>
            </a:r>
            <a:r>
              <a:rPr sz="2400" spc="30" dirty="0">
                <a:latin typeface="Times New Roman"/>
                <a:cs typeface="Times New Roman"/>
              </a:rPr>
              <a:t>full </a:t>
            </a:r>
            <a:r>
              <a:rPr sz="2400" spc="90" dirty="0">
                <a:latin typeface="Times New Roman"/>
                <a:cs typeface="Times New Roman"/>
              </a:rPr>
              <a:t>control </a:t>
            </a:r>
            <a:r>
              <a:rPr sz="2400" spc="40" dirty="0">
                <a:latin typeface="Times New Roman"/>
                <a:cs typeface="Times New Roman"/>
              </a:rPr>
              <a:t>over </a:t>
            </a:r>
            <a:r>
              <a:rPr sz="2400" spc="145" dirty="0">
                <a:latin typeface="Times New Roman"/>
                <a:cs typeface="Times New Roman"/>
              </a:rPr>
              <a:t>both the </a:t>
            </a:r>
            <a:r>
              <a:rPr sz="2400" spc="114" dirty="0">
                <a:latin typeface="Times New Roman"/>
                <a:cs typeface="Times New Roman"/>
              </a:rPr>
              <a:t>production </a:t>
            </a:r>
            <a:r>
              <a:rPr sz="2400" spc="145" dirty="0">
                <a:latin typeface="Times New Roman"/>
                <a:cs typeface="Times New Roman"/>
              </a:rPr>
              <a:t>and </a:t>
            </a:r>
            <a:r>
              <a:rPr sz="2400" spc="120" dirty="0">
                <a:latin typeface="Times New Roman"/>
                <a:cs typeface="Times New Roman"/>
              </a:rPr>
              <a:t>promotion  </a:t>
            </a:r>
            <a:r>
              <a:rPr sz="2400" spc="100" dirty="0">
                <a:latin typeface="Times New Roman"/>
                <a:cs typeface="Times New Roman"/>
              </a:rPr>
              <a:t>in</a:t>
            </a:r>
            <a:r>
              <a:rPr sz="2400" spc="-40" dirty="0">
                <a:latin typeface="Times New Roman"/>
                <a:cs typeface="Times New Roman"/>
              </a:rPr>
              <a:t> </a:t>
            </a:r>
            <a:r>
              <a:rPr sz="2400" spc="145" dirty="0">
                <a:latin typeface="Times New Roman"/>
                <a:cs typeface="Times New Roman"/>
              </a:rPr>
              <a:t>the</a:t>
            </a:r>
            <a:r>
              <a:rPr sz="2400" spc="-55" dirty="0">
                <a:latin typeface="Times New Roman"/>
                <a:cs typeface="Times New Roman"/>
              </a:rPr>
              <a:t> </a:t>
            </a:r>
            <a:r>
              <a:rPr sz="2400" spc="90" dirty="0">
                <a:latin typeface="Times New Roman"/>
                <a:cs typeface="Times New Roman"/>
              </a:rPr>
              <a:t>target</a:t>
            </a:r>
            <a:r>
              <a:rPr sz="2400" spc="-50" dirty="0">
                <a:latin typeface="Times New Roman"/>
                <a:cs typeface="Times New Roman"/>
              </a:rPr>
              <a:t> </a:t>
            </a:r>
            <a:r>
              <a:rPr sz="2400" spc="85" dirty="0">
                <a:latin typeface="Times New Roman"/>
                <a:cs typeface="Times New Roman"/>
              </a:rPr>
              <a:t>markets.</a:t>
            </a:r>
            <a:r>
              <a:rPr sz="2400" spc="-5" dirty="0">
                <a:latin typeface="Times New Roman"/>
                <a:cs typeface="Times New Roman"/>
              </a:rPr>
              <a:t> </a:t>
            </a:r>
            <a:r>
              <a:rPr sz="2400" spc="30" dirty="0">
                <a:latin typeface="Times New Roman"/>
                <a:cs typeface="Times New Roman"/>
              </a:rPr>
              <a:t>For</a:t>
            </a:r>
            <a:r>
              <a:rPr sz="2400" spc="-80" dirty="0">
                <a:latin typeface="Times New Roman"/>
                <a:cs typeface="Times New Roman"/>
              </a:rPr>
              <a:t> </a:t>
            </a:r>
            <a:r>
              <a:rPr sz="2400" spc="145" dirty="0">
                <a:latin typeface="Times New Roman"/>
                <a:cs typeface="Times New Roman"/>
              </a:rPr>
              <a:t>the</a:t>
            </a:r>
            <a:r>
              <a:rPr sz="2400" spc="-55" dirty="0">
                <a:latin typeface="Times New Roman"/>
                <a:cs typeface="Times New Roman"/>
              </a:rPr>
              <a:t> </a:t>
            </a:r>
            <a:r>
              <a:rPr sz="2400" spc="95" dirty="0">
                <a:latin typeface="Times New Roman"/>
                <a:cs typeface="Times New Roman"/>
              </a:rPr>
              <a:t>purpose,</a:t>
            </a:r>
            <a:r>
              <a:rPr sz="2400" spc="10" dirty="0">
                <a:latin typeface="Times New Roman"/>
                <a:cs typeface="Times New Roman"/>
              </a:rPr>
              <a:t> </a:t>
            </a:r>
            <a:r>
              <a:rPr sz="2400" spc="145" dirty="0">
                <a:latin typeface="Times New Roman"/>
                <a:cs typeface="Times New Roman"/>
              </a:rPr>
              <a:t>the</a:t>
            </a:r>
            <a:r>
              <a:rPr sz="2400" spc="-55" dirty="0">
                <a:latin typeface="Times New Roman"/>
                <a:cs typeface="Times New Roman"/>
              </a:rPr>
              <a:t> </a:t>
            </a:r>
            <a:r>
              <a:rPr sz="2400" spc="90" dirty="0">
                <a:latin typeface="Times New Roman"/>
                <a:cs typeface="Times New Roman"/>
              </a:rPr>
              <a:t>company</a:t>
            </a:r>
            <a:r>
              <a:rPr sz="2400" spc="-60" dirty="0">
                <a:latin typeface="Times New Roman"/>
                <a:cs typeface="Times New Roman"/>
              </a:rPr>
              <a:t> </a:t>
            </a:r>
            <a:r>
              <a:rPr sz="2400" spc="85" dirty="0">
                <a:latin typeface="Times New Roman"/>
                <a:cs typeface="Times New Roman"/>
              </a:rPr>
              <a:t>sets</a:t>
            </a:r>
            <a:r>
              <a:rPr sz="2400" spc="-50" dirty="0">
                <a:latin typeface="Times New Roman"/>
                <a:cs typeface="Times New Roman"/>
              </a:rPr>
              <a:t> </a:t>
            </a:r>
            <a:r>
              <a:rPr sz="2400" spc="135" dirty="0">
                <a:latin typeface="Times New Roman"/>
                <a:cs typeface="Times New Roman"/>
              </a:rPr>
              <a:t>up  </a:t>
            </a:r>
            <a:r>
              <a:rPr sz="2400" spc="75" dirty="0">
                <a:latin typeface="Times New Roman"/>
                <a:cs typeface="Times New Roman"/>
              </a:rPr>
              <a:t>its </a:t>
            </a:r>
            <a:r>
              <a:rPr sz="2400" spc="85" dirty="0">
                <a:latin typeface="Times New Roman"/>
                <a:cs typeface="Times New Roman"/>
              </a:rPr>
              <a:t>own </a:t>
            </a:r>
            <a:r>
              <a:rPr sz="2400" spc="40" dirty="0">
                <a:latin typeface="Times New Roman"/>
                <a:cs typeface="Times New Roman"/>
              </a:rPr>
              <a:t>facilities </a:t>
            </a:r>
            <a:r>
              <a:rPr sz="2400" spc="45" dirty="0">
                <a:latin typeface="Times New Roman"/>
                <a:cs typeface="Times New Roman"/>
              </a:rPr>
              <a:t>for </a:t>
            </a:r>
            <a:r>
              <a:rPr sz="2400" spc="145" dirty="0">
                <a:latin typeface="Times New Roman"/>
                <a:cs typeface="Times New Roman"/>
              </a:rPr>
              <a:t>the </a:t>
            </a:r>
            <a:r>
              <a:rPr sz="2400" spc="95" dirty="0">
                <a:latin typeface="Times New Roman"/>
                <a:cs typeface="Times New Roman"/>
              </a:rPr>
              <a:t>creation </a:t>
            </a:r>
            <a:r>
              <a:rPr sz="2400" spc="145" dirty="0">
                <a:latin typeface="Times New Roman"/>
                <a:cs typeface="Times New Roman"/>
              </a:rPr>
              <a:t>and </a:t>
            </a:r>
            <a:r>
              <a:rPr sz="2400" spc="80" dirty="0">
                <a:latin typeface="Times New Roman"/>
                <a:cs typeface="Times New Roman"/>
              </a:rPr>
              <a:t>assembling </a:t>
            </a:r>
            <a:r>
              <a:rPr sz="2400" spc="145" dirty="0">
                <a:latin typeface="Times New Roman"/>
                <a:cs typeface="Times New Roman"/>
              </a:rPr>
              <a:t>the  </a:t>
            </a:r>
            <a:r>
              <a:rPr sz="2400" spc="120" dirty="0">
                <a:latin typeface="Times New Roman"/>
                <a:cs typeface="Times New Roman"/>
              </a:rPr>
              <a:t>product </a:t>
            </a:r>
            <a:r>
              <a:rPr sz="2400" spc="15" dirty="0">
                <a:latin typeface="Times New Roman"/>
                <a:cs typeface="Times New Roman"/>
              </a:rPr>
              <a:t>(if </a:t>
            </a:r>
            <a:r>
              <a:rPr sz="2400" spc="65" dirty="0">
                <a:latin typeface="Times New Roman"/>
                <a:cs typeface="Times New Roman"/>
              </a:rPr>
              <a:t>possible). </a:t>
            </a:r>
            <a:r>
              <a:rPr sz="2400" spc="60" dirty="0">
                <a:latin typeface="Times New Roman"/>
                <a:cs typeface="Times New Roman"/>
              </a:rPr>
              <a:t>This </a:t>
            </a:r>
            <a:r>
              <a:rPr sz="2400" spc="75" dirty="0">
                <a:latin typeface="Times New Roman"/>
                <a:cs typeface="Times New Roman"/>
              </a:rPr>
              <a:t>lets </a:t>
            </a:r>
            <a:r>
              <a:rPr sz="2400" spc="150" dirty="0">
                <a:latin typeface="Times New Roman"/>
                <a:cs typeface="Times New Roman"/>
              </a:rPr>
              <a:t>the </a:t>
            </a:r>
            <a:r>
              <a:rPr sz="2400" spc="130" dirty="0">
                <a:latin typeface="Times New Roman"/>
                <a:cs typeface="Times New Roman"/>
              </a:rPr>
              <a:t>brand </a:t>
            </a:r>
            <a:r>
              <a:rPr sz="2400" spc="125" dirty="0">
                <a:latin typeface="Times New Roman"/>
                <a:cs typeface="Times New Roman"/>
              </a:rPr>
              <a:t>to </a:t>
            </a:r>
            <a:r>
              <a:rPr sz="2400" spc="60" dirty="0">
                <a:latin typeface="Times New Roman"/>
                <a:cs typeface="Times New Roman"/>
              </a:rPr>
              <a:t>work </a:t>
            </a:r>
            <a:r>
              <a:rPr sz="2400" spc="45" dirty="0">
                <a:latin typeface="Times New Roman"/>
                <a:cs typeface="Times New Roman"/>
              </a:rPr>
              <a:t>for </a:t>
            </a:r>
            <a:r>
              <a:rPr sz="2400" spc="75" dirty="0">
                <a:latin typeface="Times New Roman"/>
                <a:cs typeface="Times New Roman"/>
              </a:rPr>
              <a:t>long  </a:t>
            </a:r>
            <a:r>
              <a:rPr sz="2400" spc="140" dirty="0">
                <a:latin typeface="Times New Roman"/>
                <a:cs typeface="Times New Roman"/>
              </a:rPr>
              <a:t>term </a:t>
            </a:r>
            <a:r>
              <a:rPr sz="2400" spc="90" dirty="0">
                <a:latin typeface="Times New Roman"/>
                <a:cs typeface="Times New Roman"/>
              </a:rPr>
              <a:t>interests </a:t>
            </a:r>
            <a:r>
              <a:rPr sz="2400" spc="100" dirty="0">
                <a:latin typeface="Times New Roman"/>
                <a:cs typeface="Times New Roman"/>
              </a:rPr>
              <a:t>instead </a:t>
            </a:r>
            <a:r>
              <a:rPr sz="2400" spc="15" dirty="0">
                <a:latin typeface="Times New Roman"/>
                <a:cs typeface="Times New Roman"/>
              </a:rPr>
              <a:t>of </a:t>
            </a:r>
            <a:r>
              <a:rPr sz="2400" spc="100" dirty="0">
                <a:latin typeface="Times New Roman"/>
                <a:cs typeface="Times New Roman"/>
              </a:rPr>
              <a:t>pursuing </a:t>
            </a:r>
            <a:r>
              <a:rPr sz="2400" spc="125" dirty="0">
                <a:latin typeface="Times New Roman"/>
                <a:cs typeface="Times New Roman"/>
              </a:rPr>
              <a:t>short </a:t>
            </a:r>
            <a:r>
              <a:rPr sz="2400" spc="140" dirty="0">
                <a:latin typeface="Times New Roman"/>
                <a:cs typeface="Times New Roman"/>
              </a:rPr>
              <a:t>term </a:t>
            </a:r>
            <a:r>
              <a:rPr sz="2400" spc="35" dirty="0">
                <a:latin typeface="Times New Roman"/>
                <a:cs typeface="Times New Roman"/>
              </a:rPr>
              <a:t>goals </a:t>
            </a:r>
            <a:r>
              <a:rPr sz="2400" spc="145" dirty="0">
                <a:latin typeface="Times New Roman"/>
                <a:cs typeface="Times New Roman"/>
              </a:rPr>
              <a:t>and  </a:t>
            </a:r>
            <a:r>
              <a:rPr sz="2400" spc="75" dirty="0">
                <a:latin typeface="Times New Roman"/>
                <a:cs typeface="Times New Roman"/>
              </a:rPr>
              <a:t>keeping </a:t>
            </a:r>
            <a:r>
              <a:rPr sz="2400" spc="145" dirty="0">
                <a:latin typeface="Times New Roman"/>
                <a:cs typeface="Times New Roman"/>
              </a:rPr>
              <a:t>the </a:t>
            </a:r>
            <a:r>
              <a:rPr sz="2400" spc="70" dirty="0">
                <a:latin typeface="Times New Roman"/>
                <a:cs typeface="Times New Roman"/>
              </a:rPr>
              <a:t>quality </a:t>
            </a:r>
            <a:r>
              <a:rPr sz="2400" spc="145" dirty="0">
                <a:latin typeface="Times New Roman"/>
                <a:cs typeface="Times New Roman"/>
              </a:rPr>
              <a:t>and </a:t>
            </a:r>
            <a:r>
              <a:rPr sz="2400" spc="60" dirty="0">
                <a:latin typeface="Times New Roman"/>
                <a:cs typeface="Times New Roman"/>
              </a:rPr>
              <a:t>prices </a:t>
            </a:r>
            <a:r>
              <a:rPr sz="2400" spc="140" dirty="0">
                <a:latin typeface="Times New Roman"/>
                <a:cs typeface="Times New Roman"/>
              </a:rPr>
              <a:t>under </a:t>
            </a:r>
            <a:r>
              <a:rPr sz="2400" spc="114" dirty="0">
                <a:latin typeface="Times New Roman"/>
                <a:cs typeface="Times New Roman"/>
              </a:rPr>
              <a:t>their </a:t>
            </a:r>
            <a:r>
              <a:rPr sz="2400" spc="85" dirty="0">
                <a:latin typeface="Times New Roman"/>
                <a:cs typeface="Times New Roman"/>
              </a:rPr>
              <a:t>own  </a:t>
            </a:r>
            <a:r>
              <a:rPr sz="2400" spc="95" dirty="0">
                <a:latin typeface="Times New Roman"/>
                <a:cs typeface="Times New Roman"/>
              </a:rPr>
              <a:t>consideration</a:t>
            </a:r>
            <a:r>
              <a:rPr sz="2400" spc="-100" dirty="0">
                <a:latin typeface="Times New Roman"/>
                <a:cs typeface="Times New Roman"/>
              </a:rPr>
              <a:t> </a:t>
            </a:r>
            <a:r>
              <a:rPr sz="2400" spc="120" dirty="0">
                <a:latin typeface="Times New Roman"/>
                <a:cs typeface="Times New Roman"/>
              </a:rPr>
              <a:t>without</a:t>
            </a:r>
            <a:r>
              <a:rPr sz="2400" spc="-50" dirty="0">
                <a:latin typeface="Times New Roman"/>
                <a:cs typeface="Times New Roman"/>
              </a:rPr>
              <a:t> </a:t>
            </a:r>
            <a:r>
              <a:rPr sz="2400" spc="65" dirty="0">
                <a:latin typeface="Times New Roman"/>
                <a:cs typeface="Times New Roman"/>
              </a:rPr>
              <a:t>having</a:t>
            </a:r>
            <a:r>
              <a:rPr sz="2400" spc="-35" dirty="0">
                <a:latin typeface="Times New Roman"/>
                <a:cs typeface="Times New Roman"/>
              </a:rPr>
              <a:t> </a:t>
            </a:r>
            <a:r>
              <a:rPr sz="2400" spc="120" dirty="0">
                <a:latin typeface="Times New Roman"/>
                <a:cs typeface="Times New Roman"/>
              </a:rPr>
              <a:t>to</a:t>
            </a:r>
            <a:r>
              <a:rPr sz="2400" spc="-85" dirty="0">
                <a:latin typeface="Times New Roman"/>
                <a:cs typeface="Times New Roman"/>
              </a:rPr>
              <a:t> </a:t>
            </a:r>
            <a:r>
              <a:rPr sz="2400" spc="25" dirty="0">
                <a:latin typeface="Times New Roman"/>
                <a:cs typeface="Times New Roman"/>
              </a:rPr>
              <a:t>rely</a:t>
            </a:r>
            <a:r>
              <a:rPr sz="2400" spc="-125" dirty="0">
                <a:latin typeface="Times New Roman"/>
                <a:cs typeface="Times New Roman"/>
              </a:rPr>
              <a:t> </a:t>
            </a:r>
            <a:r>
              <a:rPr sz="2400" spc="140" dirty="0">
                <a:latin typeface="Times New Roman"/>
                <a:cs typeface="Times New Roman"/>
              </a:rPr>
              <a:t>on</a:t>
            </a:r>
            <a:r>
              <a:rPr sz="2400" spc="-90" dirty="0">
                <a:latin typeface="Times New Roman"/>
                <a:cs typeface="Times New Roman"/>
              </a:rPr>
              <a:t> </a:t>
            </a:r>
            <a:r>
              <a:rPr sz="2400" spc="95" dirty="0">
                <a:latin typeface="Times New Roman"/>
                <a:cs typeface="Times New Roman"/>
              </a:rPr>
              <a:t>others.</a:t>
            </a:r>
            <a:endParaRPr sz="2400">
              <a:latin typeface="Times New Roman"/>
              <a:cs typeface="Times New Roman"/>
            </a:endParaRPr>
          </a:p>
          <a:p>
            <a:pPr marL="286385" marR="6350" algn="just">
              <a:lnSpc>
                <a:spcPct val="80000"/>
              </a:lnSpc>
              <a:spcBef>
                <a:spcPts val="575"/>
              </a:spcBef>
            </a:pPr>
            <a:r>
              <a:rPr sz="2400" spc="-10" dirty="0">
                <a:latin typeface="Times New Roman"/>
                <a:cs typeface="Times New Roman"/>
              </a:rPr>
              <a:t>Well! </a:t>
            </a:r>
            <a:r>
              <a:rPr sz="2400" spc="85" dirty="0">
                <a:latin typeface="Times New Roman"/>
                <a:cs typeface="Times New Roman"/>
              </a:rPr>
              <a:t>There are </a:t>
            </a:r>
            <a:r>
              <a:rPr sz="2400" spc="95" dirty="0">
                <a:latin typeface="Times New Roman"/>
                <a:cs typeface="Times New Roman"/>
              </a:rPr>
              <a:t>many </a:t>
            </a:r>
            <a:r>
              <a:rPr sz="2400" spc="135" dirty="0">
                <a:latin typeface="Times New Roman"/>
                <a:cs typeface="Times New Roman"/>
              </a:rPr>
              <a:t>other </a:t>
            </a:r>
            <a:r>
              <a:rPr sz="2400" spc="65" dirty="0">
                <a:latin typeface="Times New Roman"/>
                <a:cs typeface="Times New Roman"/>
              </a:rPr>
              <a:t>factors </a:t>
            </a:r>
            <a:r>
              <a:rPr sz="2400" spc="55" dirty="0">
                <a:latin typeface="Times New Roman"/>
                <a:cs typeface="Times New Roman"/>
              </a:rPr>
              <a:t>also </a:t>
            </a:r>
            <a:r>
              <a:rPr sz="2400" spc="155" dirty="0">
                <a:latin typeface="Times New Roman"/>
                <a:cs typeface="Times New Roman"/>
              </a:rPr>
              <a:t>that </a:t>
            </a:r>
            <a:r>
              <a:rPr sz="2400" spc="75" dirty="0">
                <a:latin typeface="Times New Roman"/>
                <a:cs typeface="Times New Roman"/>
              </a:rPr>
              <a:t>would </a:t>
            </a:r>
            <a:r>
              <a:rPr sz="2400" spc="35" dirty="0">
                <a:latin typeface="Times New Roman"/>
                <a:cs typeface="Times New Roman"/>
              </a:rPr>
              <a:t>force  </a:t>
            </a:r>
            <a:r>
              <a:rPr sz="2400" spc="145" dirty="0">
                <a:latin typeface="Times New Roman"/>
                <a:cs typeface="Times New Roman"/>
              </a:rPr>
              <a:t>the </a:t>
            </a:r>
            <a:r>
              <a:rPr sz="2400" spc="85" dirty="0">
                <a:latin typeface="Times New Roman"/>
                <a:cs typeface="Times New Roman"/>
              </a:rPr>
              <a:t>company </a:t>
            </a:r>
            <a:r>
              <a:rPr sz="2400" spc="120" dirty="0">
                <a:latin typeface="Times New Roman"/>
                <a:cs typeface="Times New Roman"/>
              </a:rPr>
              <a:t>to </a:t>
            </a:r>
            <a:r>
              <a:rPr sz="2400" spc="90" dirty="0">
                <a:latin typeface="Times New Roman"/>
                <a:cs typeface="Times New Roman"/>
              </a:rPr>
              <a:t>take </a:t>
            </a:r>
            <a:r>
              <a:rPr sz="2400" spc="70" dirty="0">
                <a:latin typeface="Times New Roman"/>
                <a:cs typeface="Times New Roman"/>
              </a:rPr>
              <a:t>charge </a:t>
            </a:r>
            <a:r>
              <a:rPr sz="2400" spc="15" dirty="0">
                <a:latin typeface="Times New Roman"/>
                <a:cs typeface="Times New Roman"/>
              </a:rPr>
              <a:t>of </a:t>
            </a:r>
            <a:r>
              <a:rPr sz="2400" spc="65" dirty="0">
                <a:latin typeface="Times New Roman"/>
                <a:cs typeface="Times New Roman"/>
              </a:rPr>
              <a:t>everything. </a:t>
            </a:r>
            <a:r>
              <a:rPr sz="2400" spc="70" dirty="0">
                <a:latin typeface="Times New Roman"/>
                <a:cs typeface="Times New Roman"/>
              </a:rPr>
              <a:t>Such </a:t>
            </a:r>
            <a:r>
              <a:rPr sz="2400" spc="65" dirty="0">
                <a:latin typeface="Times New Roman"/>
                <a:cs typeface="Times New Roman"/>
              </a:rPr>
              <a:t>factors  </a:t>
            </a:r>
            <a:r>
              <a:rPr sz="2400" spc="90" dirty="0">
                <a:latin typeface="Times New Roman"/>
                <a:cs typeface="Times New Roman"/>
              </a:rPr>
              <a:t>include </a:t>
            </a:r>
            <a:r>
              <a:rPr sz="2400" spc="114" dirty="0">
                <a:latin typeface="Times New Roman"/>
                <a:cs typeface="Times New Roman"/>
              </a:rPr>
              <a:t>trade </a:t>
            </a:r>
            <a:r>
              <a:rPr sz="2400" spc="85" dirty="0">
                <a:latin typeface="Times New Roman"/>
                <a:cs typeface="Times New Roman"/>
              </a:rPr>
              <a:t>barriers </a:t>
            </a:r>
            <a:r>
              <a:rPr sz="2400" spc="130" dirty="0">
                <a:latin typeface="Times New Roman"/>
                <a:cs typeface="Times New Roman"/>
              </a:rPr>
              <a:t>(and </a:t>
            </a:r>
            <a:r>
              <a:rPr sz="2400" spc="125" dirty="0">
                <a:latin typeface="Times New Roman"/>
                <a:cs typeface="Times New Roman"/>
              </a:rPr>
              <a:t>that, </a:t>
            </a:r>
            <a:r>
              <a:rPr sz="2400" spc="70" dirty="0">
                <a:latin typeface="Times New Roman"/>
                <a:cs typeface="Times New Roman"/>
              </a:rPr>
              <a:t>too, </a:t>
            </a:r>
            <a:r>
              <a:rPr sz="2400" spc="130" dirty="0">
                <a:latin typeface="Times New Roman"/>
                <a:cs typeface="Times New Roman"/>
              </a:rPr>
              <a:t>at </a:t>
            </a:r>
            <a:r>
              <a:rPr sz="2400" spc="110" dirty="0">
                <a:latin typeface="Times New Roman"/>
                <a:cs typeface="Times New Roman"/>
              </a:rPr>
              <a:t>their </a:t>
            </a:r>
            <a:r>
              <a:rPr sz="2400" spc="114" dirty="0">
                <a:latin typeface="Times New Roman"/>
                <a:cs typeface="Times New Roman"/>
              </a:rPr>
              <a:t>maximum  </a:t>
            </a:r>
            <a:r>
              <a:rPr sz="2400" spc="90" dirty="0">
                <a:latin typeface="Times New Roman"/>
                <a:cs typeface="Times New Roman"/>
              </a:rPr>
              <a:t>extent),</a:t>
            </a:r>
            <a:r>
              <a:rPr sz="2400" spc="-60" dirty="0">
                <a:latin typeface="Times New Roman"/>
                <a:cs typeface="Times New Roman"/>
              </a:rPr>
              <a:t> </a:t>
            </a:r>
            <a:r>
              <a:rPr sz="2400" spc="90" dirty="0">
                <a:latin typeface="Times New Roman"/>
                <a:cs typeface="Times New Roman"/>
              </a:rPr>
              <a:t>governmental</a:t>
            </a:r>
            <a:r>
              <a:rPr sz="2400" spc="-10" dirty="0">
                <a:latin typeface="Times New Roman"/>
                <a:cs typeface="Times New Roman"/>
              </a:rPr>
              <a:t> </a:t>
            </a:r>
            <a:r>
              <a:rPr sz="2400" spc="50" dirty="0">
                <a:latin typeface="Times New Roman"/>
                <a:cs typeface="Times New Roman"/>
              </a:rPr>
              <a:t>policies</a:t>
            </a:r>
            <a:r>
              <a:rPr sz="2400" spc="-125" dirty="0">
                <a:latin typeface="Times New Roman"/>
                <a:cs typeface="Times New Roman"/>
              </a:rPr>
              <a:t> </a:t>
            </a:r>
            <a:r>
              <a:rPr sz="2400" spc="145" dirty="0">
                <a:latin typeface="Times New Roman"/>
                <a:cs typeface="Times New Roman"/>
              </a:rPr>
              <a:t>and</a:t>
            </a:r>
            <a:r>
              <a:rPr sz="2400" spc="-60" dirty="0">
                <a:latin typeface="Times New Roman"/>
                <a:cs typeface="Times New Roman"/>
              </a:rPr>
              <a:t> </a:t>
            </a:r>
            <a:r>
              <a:rPr sz="2400" spc="75" dirty="0">
                <a:latin typeface="Times New Roman"/>
                <a:cs typeface="Times New Roman"/>
              </a:rPr>
              <a:t>cost</a:t>
            </a:r>
            <a:r>
              <a:rPr sz="2400" spc="-95" dirty="0">
                <a:latin typeface="Times New Roman"/>
                <a:cs typeface="Times New Roman"/>
              </a:rPr>
              <a:t> </a:t>
            </a:r>
            <a:r>
              <a:rPr sz="2400" spc="45" dirty="0">
                <a:latin typeface="Times New Roman"/>
                <a:cs typeface="Times New Roman"/>
              </a:rPr>
              <a:t>differences.</a:t>
            </a:r>
            <a:endParaRPr sz="24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75091"/>
            <a:ext cx="8081009" cy="4197350"/>
          </a:xfrm>
          <a:prstGeom prst="rect">
            <a:avLst/>
          </a:prstGeom>
        </p:spPr>
        <p:txBody>
          <a:bodyPr vert="horz" wrap="square" lIns="0" tIns="86360" rIns="0" bIns="0" rtlCol="0">
            <a:spAutoFit/>
          </a:bodyPr>
          <a:lstStyle/>
          <a:p>
            <a:pPr marL="12700" algn="just">
              <a:lnSpc>
                <a:spcPct val="100000"/>
              </a:lnSpc>
              <a:spcBef>
                <a:spcPts val="680"/>
              </a:spcBef>
            </a:pPr>
            <a:r>
              <a:rPr sz="2400" b="1" spc="5" dirty="0">
                <a:latin typeface="Times New Roman"/>
                <a:cs typeface="Times New Roman"/>
              </a:rPr>
              <a:t>7. </a:t>
            </a:r>
            <a:r>
              <a:rPr sz="2400" b="1" u="heavy" spc="80" dirty="0">
                <a:uFill>
                  <a:solidFill>
                    <a:srgbClr val="000000"/>
                  </a:solidFill>
                </a:uFill>
                <a:latin typeface="Times New Roman"/>
                <a:cs typeface="Times New Roman"/>
              </a:rPr>
              <a:t>Strategic</a:t>
            </a:r>
            <a:r>
              <a:rPr sz="2400" b="1" u="heavy" spc="-395" dirty="0">
                <a:uFill>
                  <a:solidFill>
                    <a:srgbClr val="000000"/>
                  </a:solidFill>
                </a:uFill>
                <a:latin typeface="Times New Roman"/>
                <a:cs typeface="Times New Roman"/>
              </a:rPr>
              <a:t> </a:t>
            </a:r>
            <a:r>
              <a:rPr sz="2400" b="1" u="heavy" spc="100" dirty="0">
                <a:uFill>
                  <a:solidFill>
                    <a:srgbClr val="000000"/>
                  </a:solidFill>
                </a:uFill>
                <a:latin typeface="Times New Roman"/>
                <a:cs typeface="Times New Roman"/>
              </a:rPr>
              <a:t>Alliances</a:t>
            </a:r>
            <a:endParaRPr sz="2400">
              <a:latin typeface="Times New Roman"/>
              <a:cs typeface="Times New Roman"/>
            </a:endParaRPr>
          </a:p>
          <a:p>
            <a:pPr marL="286385" marR="5080" algn="just">
              <a:lnSpc>
                <a:spcPct val="100000"/>
              </a:lnSpc>
              <a:spcBef>
                <a:spcPts val="580"/>
              </a:spcBef>
            </a:pPr>
            <a:r>
              <a:rPr sz="2400" spc="65" dirty="0">
                <a:latin typeface="Times New Roman"/>
                <a:cs typeface="Times New Roman"/>
              </a:rPr>
              <a:t>Gaining </a:t>
            </a:r>
            <a:r>
              <a:rPr sz="2400" spc="85" dirty="0">
                <a:latin typeface="Times New Roman"/>
                <a:cs typeface="Times New Roman"/>
              </a:rPr>
              <a:t>a </a:t>
            </a:r>
            <a:r>
              <a:rPr sz="2400" spc="75" dirty="0">
                <a:latin typeface="Times New Roman"/>
                <a:cs typeface="Times New Roman"/>
              </a:rPr>
              <a:t>long </a:t>
            </a:r>
            <a:r>
              <a:rPr sz="2400" spc="140" dirty="0">
                <a:latin typeface="Times New Roman"/>
                <a:cs typeface="Times New Roman"/>
              </a:rPr>
              <a:t>term </a:t>
            </a:r>
            <a:r>
              <a:rPr sz="2400" spc="75" dirty="0">
                <a:latin typeface="Times New Roman"/>
                <a:cs typeface="Times New Roman"/>
              </a:rPr>
              <a:t>competitive </a:t>
            </a:r>
            <a:r>
              <a:rPr sz="2400" spc="80" dirty="0">
                <a:latin typeface="Times New Roman"/>
                <a:cs typeface="Times New Roman"/>
              </a:rPr>
              <a:t>advantage </a:t>
            </a:r>
            <a:r>
              <a:rPr sz="2400" spc="40" dirty="0">
                <a:latin typeface="Times New Roman"/>
                <a:cs typeface="Times New Roman"/>
              </a:rPr>
              <a:t>over </a:t>
            </a:r>
            <a:r>
              <a:rPr sz="2400" spc="145" dirty="0">
                <a:latin typeface="Times New Roman"/>
                <a:cs typeface="Times New Roman"/>
              </a:rPr>
              <a:t>the  </a:t>
            </a:r>
            <a:r>
              <a:rPr sz="2400" spc="100" dirty="0">
                <a:latin typeface="Times New Roman"/>
                <a:cs typeface="Times New Roman"/>
              </a:rPr>
              <a:t>competitors </a:t>
            </a:r>
            <a:r>
              <a:rPr sz="2400" spc="25" dirty="0">
                <a:latin typeface="Times New Roman"/>
                <a:cs typeface="Times New Roman"/>
              </a:rPr>
              <a:t>is </a:t>
            </a:r>
            <a:r>
              <a:rPr sz="2400" spc="150" dirty="0">
                <a:latin typeface="Times New Roman"/>
                <a:cs typeface="Times New Roman"/>
              </a:rPr>
              <a:t>not </a:t>
            </a:r>
            <a:r>
              <a:rPr sz="2400" spc="140" dirty="0">
                <a:latin typeface="Times New Roman"/>
                <a:cs typeface="Times New Roman"/>
              </a:rPr>
              <a:t>an </a:t>
            </a:r>
            <a:r>
              <a:rPr sz="2400" spc="40" dirty="0">
                <a:latin typeface="Times New Roman"/>
                <a:cs typeface="Times New Roman"/>
              </a:rPr>
              <a:t>easy </a:t>
            </a:r>
            <a:r>
              <a:rPr sz="2400" spc="75" dirty="0">
                <a:latin typeface="Times New Roman"/>
                <a:cs typeface="Times New Roman"/>
              </a:rPr>
              <a:t>task. </a:t>
            </a:r>
            <a:r>
              <a:rPr sz="2400" spc="55" dirty="0">
                <a:latin typeface="Times New Roman"/>
                <a:cs typeface="Times New Roman"/>
              </a:rPr>
              <a:t>But </a:t>
            </a:r>
            <a:r>
              <a:rPr sz="2400" spc="130" dirty="0">
                <a:latin typeface="Times New Roman"/>
                <a:cs typeface="Times New Roman"/>
              </a:rPr>
              <a:t>at </a:t>
            </a:r>
            <a:r>
              <a:rPr sz="2400" spc="155" dirty="0">
                <a:latin typeface="Times New Roman"/>
                <a:cs typeface="Times New Roman"/>
              </a:rPr>
              <a:t>that </a:t>
            </a:r>
            <a:r>
              <a:rPr sz="2400" spc="100" dirty="0">
                <a:latin typeface="Times New Roman"/>
                <a:cs typeface="Times New Roman"/>
              </a:rPr>
              <a:t>point, </a:t>
            </a:r>
            <a:r>
              <a:rPr sz="2400" spc="-45" dirty="0">
                <a:latin typeface="Times New Roman"/>
                <a:cs typeface="Times New Roman"/>
              </a:rPr>
              <a:t>it’s  </a:t>
            </a:r>
            <a:r>
              <a:rPr sz="2400" spc="130" dirty="0">
                <a:latin typeface="Times New Roman"/>
                <a:cs typeface="Times New Roman"/>
              </a:rPr>
              <a:t>important </a:t>
            </a:r>
            <a:r>
              <a:rPr sz="2400" spc="45" dirty="0">
                <a:latin typeface="Times New Roman"/>
                <a:cs typeface="Times New Roman"/>
              </a:rPr>
              <a:t>for </a:t>
            </a:r>
            <a:r>
              <a:rPr sz="2400" spc="50" dirty="0">
                <a:latin typeface="Times New Roman"/>
                <a:cs typeface="Times New Roman"/>
              </a:rPr>
              <a:t>you </a:t>
            </a:r>
            <a:r>
              <a:rPr sz="2400" spc="120" dirty="0">
                <a:latin typeface="Times New Roman"/>
                <a:cs typeface="Times New Roman"/>
              </a:rPr>
              <a:t>to </a:t>
            </a:r>
            <a:r>
              <a:rPr sz="2400" spc="95" dirty="0">
                <a:latin typeface="Times New Roman"/>
                <a:cs typeface="Times New Roman"/>
              </a:rPr>
              <a:t>learn </a:t>
            </a:r>
            <a:r>
              <a:rPr sz="2400" spc="155" dirty="0">
                <a:latin typeface="Times New Roman"/>
                <a:cs typeface="Times New Roman"/>
              </a:rPr>
              <a:t>that </a:t>
            </a:r>
            <a:r>
              <a:rPr sz="2400" spc="110" dirty="0">
                <a:latin typeface="Times New Roman"/>
                <a:cs typeface="Times New Roman"/>
              </a:rPr>
              <a:t>what </a:t>
            </a:r>
            <a:r>
              <a:rPr sz="2400" spc="50" dirty="0">
                <a:latin typeface="Times New Roman"/>
                <a:cs typeface="Times New Roman"/>
              </a:rPr>
              <a:t>you </a:t>
            </a:r>
            <a:r>
              <a:rPr sz="2400" dirty="0">
                <a:latin typeface="Times New Roman"/>
                <a:cs typeface="Times New Roman"/>
              </a:rPr>
              <a:t>can’t </a:t>
            </a:r>
            <a:r>
              <a:rPr sz="2400" spc="55" dirty="0">
                <a:latin typeface="Times New Roman"/>
                <a:cs typeface="Times New Roman"/>
              </a:rPr>
              <a:t>achieve  </a:t>
            </a:r>
            <a:r>
              <a:rPr sz="2400" spc="75" dirty="0">
                <a:latin typeface="Times New Roman"/>
                <a:cs typeface="Times New Roman"/>
              </a:rPr>
              <a:t>alone, </a:t>
            </a:r>
            <a:r>
              <a:rPr sz="2400" spc="55" dirty="0">
                <a:latin typeface="Times New Roman"/>
                <a:cs typeface="Times New Roman"/>
              </a:rPr>
              <a:t>you </a:t>
            </a:r>
            <a:r>
              <a:rPr sz="2400" spc="105" dirty="0">
                <a:latin typeface="Times New Roman"/>
                <a:cs typeface="Times New Roman"/>
              </a:rPr>
              <a:t>can </a:t>
            </a:r>
            <a:r>
              <a:rPr sz="2400" spc="130" dirty="0">
                <a:latin typeface="Times New Roman"/>
                <a:cs typeface="Times New Roman"/>
              </a:rPr>
              <a:t>do </a:t>
            </a:r>
            <a:r>
              <a:rPr sz="2400" spc="70" dirty="0">
                <a:latin typeface="Times New Roman"/>
                <a:cs typeface="Times New Roman"/>
              </a:rPr>
              <a:t>so </a:t>
            </a:r>
            <a:r>
              <a:rPr sz="2400" spc="35" dirty="0">
                <a:latin typeface="Times New Roman"/>
                <a:cs typeface="Times New Roman"/>
              </a:rPr>
              <a:t>by </a:t>
            </a:r>
            <a:r>
              <a:rPr sz="2400" spc="95" dirty="0">
                <a:latin typeface="Times New Roman"/>
                <a:cs typeface="Times New Roman"/>
              </a:rPr>
              <a:t>making </a:t>
            </a:r>
            <a:r>
              <a:rPr sz="2400" spc="105" dirty="0">
                <a:latin typeface="Times New Roman"/>
                <a:cs typeface="Times New Roman"/>
              </a:rPr>
              <a:t>some </a:t>
            </a:r>
            <a:r>
              <a:rPr sz="2400" spc="65" dirty="0">
                <a:latin typeface="Times New Roman"/>
                <a:cs typeface="Times New Roman"/>
              </a:rPr>
              <a:t>friends. It </a:t>
            </a:r>
            <a:r>
              <a:rPr sz="2400" spc="55" dirty="0">
                <a:latin typeface="Times New Roman"/>
                <a:cs typeface="Times New Roman"/>
              </a:rPr>
              <a:t>works </a:t>
            </a:r>
            <a:r>
              <a:rPr sz="2400" spc="85" dirty="0">
                <a:latin typeface="Times New Roman"/>
                <a:cs typeface="Times New Roman"/>
              </a:rPr>
              <a:t>just  </a:t>
            </a:r>
            <a:r>
              <a:rPr sz="2400" spc="35" dirty="0">
                <a:latin typeface="Times New Roman"/>
                <a:cs typeface="Times New Roman"/>
              </a:rPr>
              <a:t>like </a:t>
            </a:r>
            <a:r>
              <a:rPr sz="2400" spc="145" dirty="0">
                <a:latin typeface="Times New Roman"/>
                <a:cs typeface="Times New Roman"/>
              </a:rPr>
              <a:t>the </a:t>
            </a:r>
            <a:r>
              <a:rPr sz="2400" spc="95" dirty="0">
                <a:latin typeface="Times New Roman"/>
                <a:cs typeface="Times New Roman"/>
              </a:rPr>
              <a:t>concept </a:t>
            </a:r>
            <a:r>
              <a:rPr sz="2400" spc="85" dirty="0">
                <a:latin typeface="Times New Roman"/>
                <a:cs typeface="Times New Roman"/>
              </a:rPr>
              <a:t>which </a:t>
            </a:r>
            <a:r>
              <a:rPr sz="2400" spc="5" dirty="0">
                <a:latin typeface="Times New Roman"/>
                <a:cs typeface="Times New Roman"/>
              </a:rPr>
              <a:t>says </a:t>
            </a:r>
            <a:r>
              <a:rPr sz="2400" spc="155" dirty="0">
                <a:latin typeface="Times New Roman"/>
                <a:cs typeface="Times New Roman"/>
              </a:rPr>
              <a:t>that </a:t>
            </a:r>
            <a:r>
              <a:rPr sz="2400" spc="90" dirty="0">
                <a:latin typeface="Times New Roman"/>
                <a:cs typeface="Times New Roman"/>
              </a:rPr>
              <a:t>enemy </a:t>
            </a:r>
            <a:r>
              <a:rPr sz="2400" spc="15" dirty="0">
                <a:latin typeface="Times New Roman"/>
                <a:cs typeface="Times New Roman"/>
              </a:rPr>
              <a:t>of </a:t>
            </a:r>
            <a:r>
              <a:rPr sz="2400" spc="65" dirty="0">
                <a:latin typeface="Times New Roman"/>
                <a:cs typeface="Times New Roman"/>
              </a:rPr>
              <a:t>your </a:t>
            </a:r>
            <a:r>
              <a:rPr sz="2400" spc="95" dirty="0">
                <a:latin typeface="Times New Roman"/>
                <a:cs typeface="Times New Roman"/>
              </a:rPr>
              <a:t>enemy </a:t>
            </a:r>
            <a:r>
              <a:rPr sz="2400" spc="100" dirty="0">
                <a:latin typeface="Times New Roman"/>
                <a:cs typeface="Times New Roman"/>
              </a:rPr>
              <a:t>can  </a:t>
            </a:r>
            <a:r>
              <a:rPr sz="2400" spc="105" dirty="0">
                <a:latin typeface="Times New Roman"/>
                <a:cs typeface="Times New Roman"/>
              </a:rPr>
              <a:t>be </a:t>
            </a:r>
            <a:r>
              <a:rPr sz="2400" spc="65" dirty="0">
                <a:latin typeface="Times New Roman"/>
                <a:cs typeface="Times New Roman"/>
              </a:rPr>
              <a:t>your </a:t>
            </a:r>
            <a:r>
              <a:rPr sz="2400" spc="70" dirty="0">
                <a:latin typeface="Times New Roman"/>
                <a:cs typeface="Times New Roman"/>
              </a:rPr>
              <a:t>friend. </a:t>
            </a:r>
            <a:r>
              <a:rPr sz="2400" spc="-60" dirty="0">
                <a:latin typeface="Times New Roman"/>
                <a:cs typeface="Times New Roman"/>
              </a:rPr>
              <a:t>It’s </a:t>
            </a:r>
            <a:r>
              <a:rPr sz="2400" spc="65" dirty="0">
                <a:latin typeface="Times New Roman"/>
                <a:cs typeface="Times New Roman"/>
              </a:rPr>
              <a:t>capabilities </a:t>
            </a:r>
            <a:r>
              <a:rPr sz="2400" spc="15" dirty="0">
                <a:latin typeface="Times New Roman"/>
                <a:cs typeface="Times New Roman"/>
              </a:rPr>
              <a:t>of </a:t>
            </a:r>
            <a:r>
              <a:rPr sz="2400" spc="75" dirty="0">
                <a:latin typeface="Times New Roman"/>
                <a:cs typeface="Times New Roman"/>
              </a:rPr>
              <a:t>increasing </a:t>
            </a:r>
            <a:r>
              <a:rPr sz="2400" spc="145" dirty="0">
                <a:latin typeface="Times New Roman"/>
                <a:cs typeface="Times New Roman"/>
              </a:rPr>
              <a:t>the </a:t>
            </a:r>
            <a:r>
              <a:rPr sz="2400" spc="60" dirty="0">
                <a:latin typeface="Times New Roman"/>
                <a:cs typeface="Times New Roman"/>
              </a:rPr>
              <a:t>innovative  </a:t>
            </a:r>
            <a:r>
              <a:rPr sz="2400" spc="50" dirty="0">
                <a:latin typeface="Times New Roman"/>
                <a:cs typeface="Times New Roman"/>
              </a:rPr>
              <a:t>flow </a:t>
            </a:r>
            <a:r>
              <a:rPr sz="2400" spc="55" dirty="0">
                <a:latin typeface="Times New Roman"/>
                <a:cs typeface="Times New Roman"/>
              </a:rPr>
              <a:t>while </a:t>
            </a:r>
            <a:r>
              <a:rPr sz="2400" spc="90" dirty="0">
                <a:latin typeface="Times New Roman"/>
                <a:cs typeface="Times New Roman"/>
              </a:rPr>
              <a:t>boosting </a:t>
            </a:r>
            <a:r>
              <a:rPr sz="2400" spc="150" dirty="0">
                <a:latin typeface="Times New Roman"/>
                <a:cs typeface="Times New Roman"/>
              </a:rPr>
              <a:t>up </a:t>
            </a:r>
            <a:r>
              <a:rPr sz="2400" spc="145" dirty="0">
                <a:latin typeface="Times New Roman"/>
                <a:cs typeface="Times New Roman"/>
              </a:rPr>
              <a:t>the </a:t>
            </a:r>
            <a:r>
              <a:rPr sz="2400" spc="40" dirty="0">
                <a:latin typeface="Times New Roman"/>
                <a:cs typeface="Times New Roman"/>
              </a:rPr>
              <a:t>flexibility </a:t>
            </a:r>
            <a:r>
              <a:rPr sz="2400" spc="45" dirty="0">
                <a:latin typeface="Times New Roman"/>
                <a:cs typeface="Times New Roman"/>
              </a:rPr>
              <a:t>for </a:t>
            </a:r>
            <a:r>
              <a:rPr sz="2400" spc="95" dirty="0">
                <a:latin typeface="Times New Roman"/>
                <a:cs typeface="Times New Roman"/>
              </a:rPr>
              <a:t>making </a:t>
            </a:r>
            <a:r>
              <a:rPr sz="2400" spc="155" dirty="0">
                <a:latin typeface="Times New Roman"/>
                <a:cs typeface="Times New Roman"/>
              </a:rPr>
              <a:t>the  </a:t>
            </a:r>
            <a:r>
              <a:rPr sz="2400" spc="85" dirty="0">
                <a:latin typeface="Times New Roman"/>
                <a:cs typeface="Times New Roman"/>
              </a:rPr>
              <a:t>responses </a:t>
            </a:r>
            <a:r>
              <a:rPr sz="2400" spc="80" dirty="0">
                <a:latin typeface="Times New Roman"/>
                <a:cs typeface="Times New Roman"/>
              </a:rPr>
              <a:t>back </a:t>
            </a:r>
            <a:r>
              <a:rPr sz="2400" spc="120" dirty="0">
                <a:latin typeface="Times New Roman"/>
                <a:cs typeface="Times New Roman"/>
              </a:rPr>
              <a:t>to </a:t>
            </a:r>
            <a:r>
              <a:rPr sz="2400" spc="145" dirty="0">
                <a:latin typeface="Times New Roman"/>
                <a:cs typeface="Times New Roman"/>
              </a:rPr>
              <a:t>the </a:t>
            </a:r>
            <a:r>
              <a:rPr sz="2400" spc="110" dirty="0">
                <a:latin typeface="Times New Roman"/>
                <a:cs typeface="Times New Roman"/>
              </a:rPr>
              <a:t>market </a:t>
            </a:r>
            <a:r>
              <a:rPr sz="2400" spc="140" dirty="0">
                <a:latin typeface="Times New Roman"/>
                <a:cs typeface="Times New Roman"/>
              </a:rPr>
              <a:t>and </a:t>
            </a:r>
            <a:r>
              <a:rPr sz="2400" spc="40" dirty="0">
                <a:latin typeface="Times New Roman"/>
                <a:cs typeface="Times New Roman"/>
              </a:rPr>
              <a:t>that’s </a:t>
            </a:r>
            <a:r>
              <a:rPr sz="2400" spc="110" dirty="0">
                <a:latin typeface="Times New Roman"/>
                <a:cs typeface="Times New Roman"/>
              </a:rPr>
              <a:t>what </a:t>
            </a:r>
            <a:r>
              <a:rPr sz="2400" spc="85" dirty="0">
                <a:latin typeface="Times New Roman"/>
                <a:cs typeface="Times New Roman"/>
              </a:rPr>
              <a:t>makes </a:t>
            </a:r>
            <a:r>
              <a:rPr sz="2400" spc="100" dirty="0">
                <a:latin typeface="Times New Roman"/>
                <a:cs typeface="Times New Roman"/>
              </a:rPr>
              <a:t>this  </a:t>
            </a:r>
            <a:r>
              <a:rPr sz="2400" spc="114" dirty="0">
                <a:latin typeface="Times New Roman"/>
                <a:cs typeface="Times New Roman"/>
              </a:rPr>
              <a:t>thing </a:t>
            </a:r>
            <a:r>
              <a:rPr sz="2400" spc="120" dirty="0">
                <a:latin typeface="Times New Roman"/>
                <a:cs typeface="Times New Roman"/>
              </a:rPr>
              <a:t>to </a:t>
            </a:r>
            <a:r>
              <a:rPr sz="2400" spc="105" dirty="0">
                <a:latin typeface="Times New Roman"/>
                <a:cs typeface="Times New Roman"/>
              </a:rPr>
              <a:t>be </a:t>
            </a:r>
            <a:r>
              <a:rPr sz="2400" spc="95" dirty="0">
                <a:latin typeface="Times New Roman"/>
                <a:cs typeface="Times New Roman"/>
              </a:rPr>
              <a:t>included </a:t>
            </a:r>
            <a:r>
              <a:rPr sz="2400" spc="120" dirty="0">
                <a:latin typeface="Times New Roman"/>
                <a:cs typeface="Times New Roman"/>
              </a:rPr>
              <a:t>among </a:t>
            </a:r>
            <a:r>
              <a:rPr sz="2400" spc="145" dirty="0">
                <a:latin typeface="Times New Roman"/>
                <a:cs typeface="Times New Roman"/>
              </a:rPr>
              <a:t>the </a:t>
            </a:r>
            <a:r>
              <a:rPr sz="2400" spc="130" dirty="0">
                <a:latin typeface="Times New Roman"/>
                <a:cs typeface="Times New Roman"/>
              </a:rPr>
              <a:t>important </a:t>
            </a:r>
            <a:r>
              <a:rPr sz="2400" spc="110" dirty="0">
                <a:latin typeface="Times New Roman"/>
                <a:cs typeface="Times New Roman"/>
              </a:rPr>
              <a:t>points </a:t>
            </a:r>
            <a:r>
              <a:rPr sz="2400" spc="15" dirty="0">
                <a:latin typeface="Times New Roman"/>
                <a:cs typeface="Times New Roman"/>
              </a:rPr>
              <a:t>of </a:t>
            </a:r>
            <a:r>
              <a:rPr sz="2400" spc="145" dirty="0">
                <a:latin typeface="Times New Roman"/>
                <a:cs typeface="Times New Roman"/>
              </a:rPr>
              <a:t>the  </a:t>
            </a:r>
            <a:r>
              <a:rPr sz="2400" spc="70" dirty="0">
                <a:latin typeface="Times New Roman"/>
                <a:cs typeface="Times New Roman"/>
              </a:rPr>
              <a:t>scope </a:t>
            </a:r>
            <a:r>
              <a:rPr sz="2400" spc="15" dirty="0">
                <a:latin typeface="Times New Roman"/>
                <a:cs typeface="Times New Roman"/>
              </a:rPr>
              <a:t>of </a:t>
            </a:r>
            <a:r>
              <a:rPr sz="2400" spc="105" dirty="0">
                <a:latin typeface="Times New Roman"/>
                <a:cs typeface="Times New Roman"/>
              </a:rPr>
              <a:t>international</a:t>
            </a:r>
            <a:r>
              <a:rPr sz="2400" spc="-140" dirty="0">
                <a:latin typeface="Times New Roman"/>
                <a:cs typeface="Times New Roman"/>
              </a:rPr>
              <a:t> </a:t>
            </a:r>
            <a:r>
              <a:rPr sz="2400" spc="85" dirty="0">
                <a:latin typeface="Times New Roman"/>
                <a:cs typeface="Times New Roman"/>
              </a:rPr>
              <a:t>marketing.</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69160"/>
            <a:ext cx="8081645" cy="3750945"/>
          </a:xfrm>
          <a:prstGeom prst="rect">
            <a:avLst/>
          </a:prstGeom>
        </p:spPr>
        <p:txBody>
          <a:bodyPr vert="horz" wrap="square" lIns="0" tIns="91440" rIns="0" bIns="0" rtlCol="0">
            <a:spAutoFit/>
          </a:bodyPr>
          <a:lstStyle/>
          <a:p>
            <a:pPr marL="12700" algn="just">
              <a:lnSpc>
                <a:spcPct val="100000"/>
              </a:lnSpc>
              <a:spcBef>
                <a:spcPts val="720"/>
              </a:spcBef>
            </a:pPr>
            <a:r>
              <a:rPr sz="2600" b="1" spc="145" dirty="0">
                <a:latin typeface="Times New Roman"/>
                <a:cs typeface="Times New Roman"/>
              </a:rPr>
              <a:t>8.</a:t>
            </a:r>
            <a:r>
              <a:rPr sz="2600" b="1" u="heavy" spc="145" dirty="0">
                <a:uFill>
                  <a:solidFill>
                    <a:srgbClr val="000000"/>
                  </a:solidFill>
                </a:uFill>
                <a:latin typeface="Times New Roman"/>
                <a:cs typeface="Times New Roman"/>
              </a:rPr>
              <a:t>Management</a:t>
            </a:r>
            <a:r>
              <a:rPr sz="2600" b="1" u="heavy" spc="-145" dirty="0">
                <a:uFill>
                  <a:solidFill>
                    <a:srgbClr val="000000"/>
                  </a:solidFill>
                </a:uFill>
                <a:latin typeface="Times New Roman"/>
                <a:cs typeface="Times New Roman"/>
              </a:rPr>
              <a:t> </a:t>
            </a:r>
            <a:r>
              <a:rPr sz="2600" b="1" u="heavy" spc="95" dirty="0">
                <a:uFill>
                  <a:solidFill>
                    <a:srgbClr val="000000"/>
                  </a:solidFill>
                </a:uFill>
                <a:latin typeface="Times New Roman"/>
                <a:cs typeface="Times New Roman"/>
              </a:rPr>
              <a:t>Contracts</a:t>
            </a:r>
            <a:endParaRPr sz="2600">
              <a:latin typeface="Times New Roman"/>
              <a:cs typeface="Times New Roman"/>
            </a:endParaRPr>
          </a:p>
          <a:p>
            <a:pPr marL="286385" marR="5080" algn="just">
              <a:lnSpc>
                <a:spcPct val="100000"/>
              </a:lnSpc>
              <a:spcBef>
                <a:spcPts val="625"/>
              </a:spcBef>
            </a:pPr>
            <a:r>
              <a:rPr sz="2600" spc="95" dirty="0">
                <a:latin typeface="Times New Roman"/>
                <a:cs typeface="Times New Roman"/>
              </a:rPr>
              <a:t>There </a:t>
            </a:r>
            <a:r>
              <a:rPr sz="2600" spc="20" dirty="0">
                <a:latin typeface="Times New Roman"/>
                <a:cs typeface="Times New Roman"/>
              </a:rPr>
              <a:t>is </a:t>
            </a:r>
            <a:r>
              <a:rPr sz="2600" spc="60" dirty="0">
                <a:latin typeface="Times New Roman"/>
                <a:cs typeface="Times New Roman"/>
              </a:rPr>
              <a:t>yet </a:t>
            </a:r>
            <a:r>
              <a:rPr sz="2600" spc="140" dirty="0">
                <a:latin typeface="Times New Roman"/>
                <a:cs typeface="Times New Roman"/>
              </a:rPr>
              <a:t>another </a:t>
            </a:r>
            <a:r>
              <a:rPr sz="2600" spc="130" dirty="0">
                <a:latin typeface="Times New Roman"/>
                <a:cs typeface="Times New Roman"/>
              </a:rPr>
              <a:t>point </a:t>
            </a:r>
            <a:r>
              <a:rPr sz="2600" spc="45" dirty="0">
                <a:latin typeface="Times New Roman"/>
                <a:cs typeface="Times New Roman"/>
              </a:rPr>
              <a:t>that’s </a:t>
            </a:r>
            <a:r>
              <a:rPr sz="2600" spc="85" dirty="0">
                <a:latin typeface="Times New Roman"/>
                <a:cs typeface="Times New Roman"/>
              </a:rPr>
              <a:t>describable </a:t>
            </a:r>
            <a:r>
              <a:rPr sz="2600" spc="125" dirty="0">
                <a:latin typeface="Times New Roman"/>
                <a:cs typeface="Times New Roman"/>
              </a:rPr>
              <a:t>among  </a:t>
            </a:r>
            <a:r>
              <a:rPr sz="2600" spc="160" dirty="0">
                <a:latin typeface="Times New Roman"/>
                <a:cs typeface="Times New Roman"/>
              </a:rPr>
              <a:t>the </a:t>
            </a:r>
            <a:r>
              <a:rPr sz="2600" spc="75" dirty="0">
                <a:latin typeface="Times New Roman"/>
                <a:cs typeface="Times New Roman"/>
              </a:rPr>
              <a:t>scope </a:t>
            </a:r>
            <a:r>
              <a:rPr sz="2600" spc="20" dirty="0">
                <a:latin typeface="Times New Roman"/>
                <a:cs typeface="Times New Roman"/>
              </a:rPr>
              <a:t>of </a:t>
            </a:r>
            <a:r>
              <a:rPr sz="2600" spc="114" dirty="0">
                <a:latin typeface="Times New Roman"/>
                <a:cs typeface="Times New Roman"/>
              </a:rPr>
              <a:t>international </a:t>
            </a:r>
            <a:r>
              <a:rPr sz="2600" spc="110" dirty="0">
                <a:latin typeface="Times New Roman"/>
                <a:cs typeface="Times New Roman"/>
              </a:rPr>
              <a:t>marketing </a:t>
            </a:r>
            <a:r>
              <a:rPr sz="2600" spc="160" dirty="0">
                <a:latin typeface="Times New Roman"/>
                <a:cs typeface="Times New Roman"/>
              </a:rPr>
              <a:t>and </a:t>
            </a:r>
            <a:r>
              <a:rPr sz="2600" spc="45" dirty="0">
                <a:latin typeface="Times New Roman"/>
                <a:cs typeface="Times New Roman"/>
              </a:rPr>
              <a:t>that’s </a:t>
            </a:r>
            <a:r>
              <a:rPr sz="2600" spc="160" dirty="0">
                <a:latin typeface="Times New Roman"/>
                <a:cs typeface="Times New Roman"/>
              </a:rPr>
              <a:t>the  </a:t>
            </a:r>
            <a:r>
              <a:rPr sz="2600" spc="70" dirty="0">
                <a:latin typeface="Times New Roman"/>
                <a:cs typeface="Times New Roman"/>
              </a:rPr>
              <a:t>existence </a:t>
            </a:r>
            <a:r>
              <a:rPr sz="2600" spc="20" dirty="0">
                <a:latin typeface="Times New Roman"/>
                <a:cs typeface="Times New Roman"/>
              </a:rPr>
              <a:t>of </a:t>
            </a:r>
            <a:r>
              <a:rPr sz="2600" spc="135" dirty="0">
                <a:latin typeface="Times New Roman"/>
                <a:cs typeface="Times New Roman"/>
              </a:rPr>
              <a:t>management </a:t>
            </a:r>
            <a:r>
              <a:rPr sz="2600" spc="90" dirty="0">
                <a:latin typeface="Times New Roman"/>
                <a:cs typeface="Times New Roman"/>
              </a:rPr>
              <a:t>contracts. </a:t>
            </a:r>
            <a:r>
              <a:rPr sz="2600" spc="85" dirty="0">
                <a:latin typeface="Times New Roman"/>
                <a:cs typeface="Times New Roman"/>
              </a:rPr>
              <a:t>These </a:t>
            </a:r>
            <a:r>
              <a:rPr sz="2600" spc="100" dirty="0">
                <a:latin typeface="Times New Roman"/>
                <a:cs typeface="Times New Roman"/>
              </a:rPr>
              <a:t>contracts  </a:t>
            </a:r>
            <a:r>
              <a:rPr sz="2600" spc="90" dirty="0">
                <a:latin typeface="Times New Roman"/>
                <a:cs typeface="Times New Roman"/>
              </a:rPr>
              <a:t>are </a:t>
            </a:r>
            <a:r>
              <a:rPr sz="2600" spc="80" dirty="0">
                <a:latin typeface="Times New Roman"/>
                <a:cs typeface="Times New Roman"/>
              </a:rPr>
              <a:t>helpful </a:t>
            </a:r>
            <a:r>
              <a:rPr sz="2600" spc="110" dirty="0">
                <a:latin typeface="Times New Roman"/>
                <a:cs typeface="Times New Roman"/>
              </a:rPr>
              <a:t>in </a:t>
            </a:r>
            <a:r>
              <a:rPr sz="2600" spc="75" dirty="0">
                <a:latin typeface="Times New Roman"/>
                <a:cs typeface="Times New Roman"/>
              </a:rPr>
              <a:t>achieving </a:t>
            </a:r>
            <a:r>
              <a:rPr sz="2600" spc="95" dirty="0">
                <a:latin typeface="Times New Roman"/>
                <a:cs typeface="Times New Roman"/>
              </a:rPr>
              <a:t>a </a:t>
            </a:r>
            <a:r>
              <a:rPr sz="2600" spc="60" dirty="0">
                <a:latin typeface="Times New Roman"/>
                <a:cs typeface="Times New Roman"/>
              </a:rPr>
              <a:t>skilled </a:t>
            </a:r>
            <a:r>
              <a:rPr sz="2600" spc="95" dirty="0">
                <a:latin typeface="Times New Roman"/>
                <a:cs typeface="Times New Roman"/>
              </a:rPr>
              <a:t>labor </a:t>
            </a:r>
            <a:r>
              <a:rPr sz="2600" spc="35" dirty="0">
                <a:latin typeface="Times New Roman"/>
                <a:cs typeface="Times New Roman"/>
              </a:rPr>
              <a:t>force </a:t>
            </a:r>
            <a:r>
              <a:rPr sz="2600" spc="50" dirty="0">
                <a:latin typeface="Times New Roman"/>
                <a:cs typeface="Times New Roman"/>
              </a:rPr>
              <a:t>for </a:t>
            </a:r>
            <a:r>
              <a:rPr sz="2600" spc="160" dirty="0">
                <a:latin typeface="Times New Roman"/>
                <a:cs typeface="Times New Roman"/>
              </a:rPr>
              <a:t>the  </a:t>
            </a:r>
            <a:r>
              <a:rPr sz="2600" spc="140" dirty="0">
                <a:latin typeface="Times New Roman"/>
                <a:cs typeface="Times New Roman"/>
              </a:rPr>
              <a:t>brand </a:t>
            </a:r>
            <a:r>
              <a:rPr sz="2600" spc="90" dirty="0">
                <a:latin typeface="Times New Roman"/>
                <a:cs typeface="Times New Roman"/>
              </a:rPr>
              <a:t>from </a:t>
            </a:r>
            <a:r>
              <a:rPr sz="2600" spc="160" dirty="0">
                <a:latin typeface="Times New Roman"/>
                <a:cs typeface="Times New Roman"/>
              </a:rPr>
              <a:t>the </a:t>
            </a:r>
            <a:r>
              <a:rPr sz="2600" spc="140" dirty="0">
                <a:latin typeface="Times New Roman"/>
                <a:cs typeface="Times New Roman"/>
              </a:rPr>
              <a:t>brand </a:t>
            </a:r>
            <a:r>
              <a:rPr sz="2600" spc="110" dirty="0">
                <a:latin typeface="Times New Roman"/>
                <a:cs typeface="Times New Roman"/>
              </a:rPr>
              <a:t>with </a:t>
            </a:r>
            <a:r>
              <a:rPr sz="2600" spc="60" dirty="0">
                <a:latin typeface="Times New Roman"/>
                <a:cs typeface="Times New Roman"/>
              </a:rPr>
              <a:t>comparatively </a:t>
            </a:r>
            <a:r>
              <a:rPr sz="2600" spc="85" dirty="0">
                <a:latin typeface="Times New Roman"/>
                <a:cs typeface="Times New Roman"/>
              </a:rPr>
              <a:t>experienced  </a:t>
            </a:r>
            <a:r>
              <a:rPr sz="2600" spc="55" dirty="0">
                <a:latin typeface="Times New Roman"/>
                <a:cs typeface="Times New Roman"/>
              </a:rPr>
              <a:t>workers. </a:t>
            </a:r>
            <a:r>
              <a:rPr sz="2600" spc="110" dirty="0">
                <a:latin typeface="Times New Roman"/>
                <a:cs typeface="Times New Roman"/>
              </a:rPr>
              <a:t>In this </a:t>
            </a:r>
            <a:r>
              <a:rPr sz="2600" spc="-60" dirty="0">
                <a:latin typeface="Times New Roman"/>
                <a:cs typeface="Times New Roman"/>
              </a:rPr>
              <a:t>way, </a:t>
            </a:r>
            <a:r>
              <a:rPr sz="2600" spc="160" dirty="0">
                <a:latin typeface="Times New Roman"/>
                <a:cs typeface="Times New Roman"/>
              </a:rPr>
              <a:t>the </a:t>
            </a:r>
            <a:r>
              <a:rPr sz="2600" spc="95" dirty="0">
                <a:latin typeface="Times New Roman"/>
                <a:cs typeface="Times New Roman"/>
              </a:rPr>
              <a:t>company </a:t>
            </a:r>
            <a:r>
              <a:rPr sz="2600" spc="114" dirty="0">
                <a:latin typeface="Times New Roman"/>
                <a:cs typeface="Times New Roman"/>
              </a:rPr>
              <a:t>can </a:t>
            </a:r>
            <a:r>
              <a:rPr sz="2600" spc="10" dirty="0">
                <a:latin typeface="Times New Roman"/>
                <a:cs typeface="Times New Roman"/>
              </a:rPr>
              <a:t>save </a:t>
            </a:r>
            <a:r>
              <a:rPr sz="2600" spc="40" dirty="0">
                <a:latin typeface="Times New Roman"/>
                <a:cs typeface="Times New Roman"/>
              </a:rPr>
              <a:t>itself </a:t>
            </a:r>
            <a:r>
              <a:rPr sz="2600" spc="85" dirty="0">
                <a:latin typeface="Times New Roman"/>
                <a:cs typeface="Times New Roman"/>
              </a:rPr>
              <a:t>from  </a:t>
            </a:r>
            <a:r>
              <a:rPr sz="2600" spc="95" dirty="0">
                <a:latin typeface="Times New Roman"/>
                <a:cs typeface="Times New Roman"/>
              </a:rPr>
              <a:t>greater dangers </a:t>
            </a:r>
            <a:r>
              <a:rPr sz="2600" spc="30" dirty="0">
                <a:latin typeface="Times New Roman"/>
                <a:cs typeface="Times New Roman"/>
              </a:rPr>
              <a:t>easily </a:t>
            </a:r>
            <a:r>
              <a:rPr sz="2600" spc="105" dirty="0">
                <a:latin typeface="Times New Roman"/>
                <a:cs typeface="Times New Roman"/>
              </a:rPr>
              <a:t>with </a:t>
            </a:r>
            <a:r>
              <a:rPr sz="2600" spc="170" dirty="0">
                <a:latin typeface="Times New Roman"/>
                <a:cs typeface="Times New Roman"/>
              </a:rPr>
              <a:t>that </a:t>
            </a:r>
            <a:r>
              <a:rPr sz="2600" spc="40" dirty="0">
                <a:latin typeface="Times New Roman"/>
                <a:cs typeface="Times New Roman"/>
              </a:rPr>
              <a:t>skill-filled </a:t>
            </a:r>
            <a:r>
              <a:rPr sz="2600" spc="70" dirty="0">
                <a:latin typeface="Times New Roman"/>
                <a:cs typeface="Times New Roman"/>
              </a:rPr>
              <a:t>package  </a:t>
            </a:r>
            <a:r>
              <a:rPr sz="2600" spc="100" dirty="0">
                <a:latin typeface="Times New Roman"/>
                <a:cs typeface="Times New Roman"/>
              </a:rPr>
              <a:t>supplied</a:t>
            </a:r>
            <a:r>
              <a:rPr sz="2600" spc="-30" dirty="0">
                <a:latin typeface="Times New Roman"/>
                <a:cs typeface="Times New Roman"/>
              </a:rPr>
              <a:t> </a:t>
            </a:r>
            <a:r>
              <a:rPr sz="2600" spc="35" dirty="0">
                <a:latin typeface="Times New Roman"/>
                <a:cs typeface="Times New Roman"/>
              </a:rPr>
              <a:t>by</a:t>
            </a:r>
            <a:r>
              <a:rPr sz="2600" spc="-95" dirty="0">
                <a:latin typeface="Times New Roman"/>
                <a:cs typeface="Times New Roman"/>
              </a:rPr>
              <a:t> </a:t>
            </a:r>
            <a:r>
              <a:rPr sz="2600" spc="160" dirty="0">
                <a:latin typeface="Times New Roman"/>
                <a:cs typeface="Times New Roman"/>
              </a:rPr>
              <a:t>the</a:t>
            </a:r>
            <a:r>
              <a:rPr sz="2600" spc="-114" dirty="0">
                <a:latin typeface="Times New Roman"/>
                <a:cs typeface="Times New Roman"/>
              </a:rPr>
              <a:t> </a:t>
            </a:r>
            <a:r>
              <a:rPr sz="2600" spc="95" dirty="0">
                <a:latin typeface="Times New Roman"/>
                <a:cs typeface="Times New Roman"/>
              </a:rPr>
              <a:t>supplier</a:t>
            </a:r>
            <a:r>
              <a:rPr sz="2600" spc="-175" dirty="0">
                <a:latin typeface="Times New Roman"/>
                <a:cs typeface="Times New Roman"/>
              </a:rPr>
              <a:t> </a:t>
            </a:r>
            <a:r>
              <a:rPr sz="2600" spc="65" dirty="0">
                <a:latin typeface="Times New Roman"/>
                <a:cs typeface="Times New Roman"/>
              </a:rPr>
              <a:t>as</a:t>
            </a:r>
            <a:r>
              <a:rPr sz="2600" spc="-85" dirty="0">
                <a:latin typeface="Times New Roman"/>
                <a:cs typeface="Times New Roman"/>
              </a:rPr>
              <a:t> </a:t>
            </a:r>
            <a:r>
              <a:rPr sz="2600" spc="160" dirty="0">
                <a:latin typeface="Times New Roman"/>
                <a:cs typeface="Times New Roman"/>
              </a:rPr>
              <a:t>the</a:t>
            </a:r>
            <a:r>
              <a:rPr sz="2600" spc="-100" dirty="0">
                <a:latin typeface="Times New Roman"/>
                <a:cs typeface="Times New Roman"/>
              </a:rPr>
              <a:t> </a:t>
            </a:r>
            <a:r>
              <a:rPr sz="2600" spc="125" dirty="0">
                <a:latin typeface="Times New Roman"/>
                <a:cs typeface="Times New Roman"/>
              </a:rPr>
              <a:t>par</a:t>
            </a:r>
            <a:r>
              <a:rPr sz="2600" spc="-150" dirty="0">
                <a:latin typeface="Times New Roman"/>
                <a:cs typeface="Times New Roman"/>
              </a:rPr>
              <a:t> </a:t>
            </a:r>
            <a:r>
              <a:rPr sz="2600" spc="100" dirty="0">
                <a:latin typeface="Times New Roman"/>
                <a:cs typeface="Times New Roman"/>
              </a:rPr>
              <a:t>contract.</a:t>
            </a:r>
            <a:endParaRPr sz="26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spc="-5" dirty="0"/>
              <a:t>DIFFERENCE </a:t>
            </a:r>
            <a:r>
              <a:rPr/>
              <a:t>BETWEEN </a:t>
            </a:r>
            <a:r>
              <a:rPr lang="en-US" dirty="0" smtClean="0"/>
              <a:t>DOMESTIC</a:t>
            </a:r>
            <a:r>
              <a:rPr smtClean="0"/>
              <a:t> </a:t>
            </a:r>
            <a:r>
              <a:rPr dirty="0"/>
              <a:t>AND  </a:t>
            </a:r>
            <a:r>
              <a:rPr spc="-25" dirty="0"/>
              <a:t>INTERNATIONAL </a:t>
            </a:r>
            <a:r>
              <a:rPr spc="-5" dirty="0"/>
              <a:t>MARKETING</a:t>
            </a:r>
            <a:r>
              <a:rPr dirty="0"/>
              <a:t> </a:t>
            </a:r>
            <a:r>
              <a:rPr spc="-5" dirty="0"/>
              <a:t>MEANING</a:t>
            </a:r>
          </a:p>
        </p:txBody>
      </p:sp>
      <p:sp>
        <p:nvSpPr>
          <p:cNvPr id="9" name="object 9"/>
          <p:cNvSpPr txBox="1"/>
          <p:nvPr/>
        </p:nvSpPr>
        <p:spPr>
          <a:xfrm>
            <a:off x="657859" y="2222119"/>
            <a:ext cx="8188325" cy="1611630"/>
          </a:xfrm>
          <a:prstGeom prst="rect">
            <a:avLst/>
          </a:prstGeom>
        </p:spPr>
        <p:txBody>
          <a:bodyPr vert="horz" wrap="square" lIns="0" tIns="13335" rIns="0" bIns="0" rtlCol="0">
            <a:spAutoFit/>
          </a:bodyPr>
          <a:lstStyle/>
          <a:p>
            <a:pPr marL="12700" marR="5080" algn="just">
              <a:lnSpc>
                <a:spcPct val="100000"/>
              </a:lnSpc>
              <a:spcBef>
                <a:spcPts val="105"/>
              </a:spcBef>
            </a:pPr>
            <a:r>
              <a:rPr lang="en-US" sz="2600" b="1" i="1" spc="-165" dirty="0" smtClean="0">
                <a:latin typeface="Georgia"/>
                <a:cs typeface="Georgia"/>
              </a:rPr>
              <a:t>Domestic</a:t>
            </a:r>
            <a:r>
              <a:rPr sz="2600" b="1" i="1" spc="-165" smtClean="0">
                <a:latin typeface="Georgia"/>
                <a:cs typeface="Georgia"/>
              </a:rPr>
              <a:t> </a:t>
            </a:r>
            <a:r>
              <a:rPr sz="2600" b="1" i="1" spc="-190" dirty="0">
                <a:latin typeface="Georgia"/>
                <a:cs typeface="Georgia"/>
              </a:rPr>
              <a:t>Marketing </a:t>
            </a:r>
            <a:r>
              <a:rPr sz="2600" spc="130" dirty="0">
                <a:latin typeface="Times New Roman"/>
                <a:cs typeface="Times New Roman"/>
              </a:rPr>
              <a:t>means when </a:t>
            </a:r>
            <a:r>
              <a:rPr sz="2600" spc="90" dirty="0">
                <a:latin typeface="Times New Roman"/>
                <a:cs typeface="Times New Roman"/>
              </a:rPr>
              <a:t>business </a:t>
            </a:r>
            <a:r>
              <a:rPr sz="2600" spc="85" dirty="0">
                <a:latin typeface="Times New Roman"/>
                <a:cs typeface="Times New Roman"/>
              </a:rPr>
              <a:t>takes </a:t>
            </a:r>
            <a:r>
              <a:rPr sz="2600" spc="65" dirty="0">
                <a:latin typeface="Times New Roman"/>
                <a:cs typeface="Times New Roman"/>
              </a:rPr>
              <a:t>place  </a:t>
            </a:r>
            <a:r>
              <a:rPr sz="2600" spc="110" dirty="0">
                <a:latin typeface="Times New Roman"/>
                <a:cs typeface="Times New Roman"/>
              </a:rPr>
              <a:t>within </a:t>
            </a:r>
            <a:r>
              <a:rPr sz="2600" spc="160" dirty="0">
                <a:latin typeface="Times New Roman"/>
                <a:cs typeface="Times New Roman"/>
              </a:rPr>
              <a:t>the </a:t>
            </a:r>
            <a:r>
              <a:rPr sz="2600" spc="110" dirty="0">
                <a:latin typeface="Times New Roman"/>
                <a:cs typeface="Times New Roman"/>
              </a:rPr>
              <a:t>country </a:t>
            </a:r>
            <a:r>
              <a:rPr sz="2600" spc="170" dirty="0">
                <a:latin typeface="Times New Roman"/>
                <a:cs typeface="Times New Roman"/>
              </a:rPr>
              <a:t>but </a:t>
            </a:r>
            <a:r>
              <a:rPr sz="2600" b="1" i="1" spc="-155" dirty="0">
                <a:latin typeface="Georgia"/>
                <a:cs typeface="Georgia"/>
              </a:rPr>
              <a:t>International </a:t>
            </a:r>
            <a:r>
              <a:rPr sz="2600" b="1" i="1" spc="-190" dirty="0">
                <a:latin typeface="Georgia"/>
                <a:cs typeface="Georgia"/>
              </a:rPr>
              <a:t>Marketing </a:t>
            </a:r>
            <a:r>
              <a:rPr sz="2600" spc="130" dirty="0">
                <a:latin typeface="Times New Roman"/>
                <a:cs typeface="Times New Roman"/>
              </a:rPr>
              <a:t>means  when </a:t>
            </a:r>
            <a:r>
              <a:rPr sz="2600" spc="110" dirty="0">
                <a:latin typeface="Times New Roman"/>
                <a:cs typeface="Times New Roman"/>
              </a:rPr>
              <a:t>marketing </a:t>
            </a:r>
            <a:r>
              <a:rPr sz="2600" spc="20" dirty="0">
                <a:latin typeface="Times New Roman"/>
                <a:cs typeface="Times New Roman"/>
              </a:rPr>
              <a:t>of </a:t>
            </a:r>
            <a:r>
              <a:rPr sz="2600" spc="70" dirty="0">
                <a:latin typeface="Times New Roman"/>
                <a:cs typeface="Times New Roman"/>
              </a:rPr>
              <a:t>goods </a:t>
            </a:r>
            <a:r>
              <a:rPr sz="2600" spc="160" dirty="0">
                <a:latin typeface="Times New Roman"/>
                <a:cs typeface="Times New Roman"/>
              </a:rPr>
              <a:t>and </a:t>
            </a:r>
            <a:r>
              <a:rPr sz="2600" spc="50" dirty="0">
                <a:latin typeface="Times New Roman"/>
                <a:cs typeface="Times New Roman"/>
              </a:rPr>
              <a:t>services </a:t>
            </a:r>
            <a:r>
              <a:rPr sz="2600" spc="95" dirty="0">
                <a:latin typeface="Times New Roman"/>
                <a:cs typeface="Times New Roman"/>
              </a:rPr>
              <a:t>take </a:t>
            </a:r>
            <a:r>
              <a:rPr sz="2600" spc="65" dirty="0">
                <a:latin typeface="Times New Roman"/>
                <a:cs typeface="Times New Roman"/>
              </a:rPr>
              <a:t>place </a:t>
            </a:r>
            <a:r>
              <a:rPr sz="2600" spc="110" dirty="0">
                <a:latin typeface="Times New Roman"/>
                <a:cs typeface="Times New Roman"/>
              </a:rPr>
              <a:t>outside  </a:t>
            </a:r>
            <a:r>
              <a:rPr sz="2600" spc="160" dirty="0">
                <a:latin typeface="Times New Roman"/>
                <a:cs typeface="Times New Roman"/>
              </a:rPr>
              <a:t>the</a:t>
            </a:r>
            <a:r>
              <a:rPr sz="2600" spc="-75" dirty="0">
                <a:latin typeface="Times New Roman"/>
                <a:cs typeface="Times New Roman"/>
              </a:rPr>
              <a:t> </a:t>
            </a:r>
            <a:r>
              <a:rPr sz="2600" spc="114" dirty="0">
                <a:latin typeface="Times New Roman"/>
                <a:cs typeface="Times New Roman"/>
              </a:rPr>
              <a:t>boundaries</a:t>
            </a:r>
            <a:r>
              <a:rPr sz="2600" spc="-125"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95" dirty="0">
                <a:latin typeface="Times New Roman"/>
                <a:cs typeface="Times New Roman"/>
              </a:rPr>
              <a:t>a</a:t>
            </a:r>
            <a:r>
              <a:rPr sz="2600" spc="-125" dirty="0">
                <a:latin typeface="Times New Roman"/>
                <a:cs typeface="Times New Roman"/>
              </a:rPr>
              <a:t> </a:t>
            </a:r>
            <a:r>
              <a:rPr sz="2600" spc="70" dirty="0">
                <a:latin typeface="Times New Roman"/>
                <a:cs typeface="Times New Roman"/>
              </a:rPr>
              <a:t>country.</a:t>
            </a:r>
            <a:endParaRPr sz="26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1" y="1970023"/>
            <a:ext cx="2955264" cy="382156"/>
          </a:xfrm>
          <a:prstGeom prst="rect">
            <a:avLst/>
          </a:prstGeom>
        </p:spPr>
        <p:txBody>
          <a:bodyPr vert="horz" wrap="square" lIns="0" tIns="12700" rIns="0" bIns="0" rtlCol="0">
            <a:spAutoFit/>
          </a:bodyPr>
          <a:lstStyle/>
          <a:p>
            <a:pPr marL="12700">
              <a:lnSpc>
                <a:spcPct val="100000"/>
              </a:lnSpc>
              <a:spcBef>
                <a:spcPts val="100"/>
              </a:spcBef>
            </a:pPr>
            <a:r>
              <a:rPr lang="en-US" sz="2400" spc="110" dirty="0" smtClean="0">
                <a:latin typeface="Times New Roman"/>
                <a:cs typeface="Times New Roman"/>
              </a:rPr>
              <a:t>Domestic</a:t>
            </a:r>
            <a:r>
              <a:rPr sz="2400" spc="-70" smtClean="0">
                <a:latin typeface="Times New Roman"/>
                <a:cs typeface="Times New Roman"/>
              </a:rPr>
              <a:t> </a:t>
            </a:r>
            <a:r>
              <a:rPr sz="2400" spc="125" dirty="0">
                <a:latin typeface="Times New Roman"/>
                <a:cs typeface="Times New Roman"/>
              </a:rPr>
              <a:t>marketing</a:t>
            </a:r>
            <a:endParaRPr sz="2400">
              <a:latin typeface="Times New Roman"/>
              <a:cs typeface="Times New Roman"/>
            </a:endParaRPr>
          </a:p>
        </p:txBody>
      </p:sp>
      <p:sp>
        <p:nvSpPr>
          <p:cNvPr id="3" name="object 3"/>
          <p:cNvSpPr txBox="1">
            <a:spLocks noGrp="1"/>
          </p:cNvSpPr>
          <p:nvPr>
            <p:ph sz="half" idx="2"/>
          </p:nvPr>
        </p:nvSpPr>
        <p:spPr>
          <a:prstGeom prst="rect">
            <a:avLst/>
          </a:prstGeom>
        </p:spPr>
        <p:txBody>
          <a:bodyPr vert="horz" wrap="square" lIns="0" tIns="12065" rIns="0" bIns="0" rtlCol="0">
            <a:spAutoFit/>
          </a:bodyPr>
          <a:lstStyle/>
          <a:p>
            <a:pPr marL="287020" indent="-274320">
              <a:lnSpc>
                <a:spcPts val="2510"/>
              </a:lnSpc>
              <a:spcBef>
                <a:spcPts val="95"/>
              </a:spcBef>
              <a:buClr>
                <a:srgbClr val="0AD0D9"/>
              </a:buClr>
              <a:buSzPct val="93181"/>
              <a:buFont typeface="Arial"/>
              <a:buChar char=""/>
              <a:tabLst>
                <a:tab pos="286385" algn="l"/>
                <a:tab pos="287020" algn="l"/>
              </a:tabLst>
            </a:pPr>
            <a:r>
              <a:rPr spc="-10" dirty="0"/>
              <a:t>REQUIREMENT:</a:t>
            </a:r>
            <a:r>
              <a:rPr spc="5" dirty="0"/>
              <a:t> </a:t>
            </a:r>
          </a:p>
          <a:p>
            <a:pPr marL="286385" marR="5080">
              <a:lnSpc>
                <a:spcPct val="90000"/>
              </a:lnSpc>
              <a:spcBef>
                <a:spcPts val="130"/>
              </a:spcBef>
            </a:pPr>
            <a:r>
              <a:rPr i="0" u="none" spc="95" dirty="0">
                <a:latin typeface="Times New Roman"/>
                <a:cs typeface="Times New Roman"/>
              </a:rPr>
              <a:t>Internal </a:t>
            </a:r>
            <a:r>
              <a:rPr i="0" u="none" spc="70" dirty="0">
                <a:latin typeface="Times New Roman"/>
                <a:cs typeface="Times New Roman"/>
              </a:rPr>
              <a:t>Marketing </a:t>
            </a:r>
            <a:r>
              <a:rPr i="0" u="none" spc="15" dirty="0">
                <a:latin typeface="Times New Roman"/>
                <a:cs typeface="Times New Roman"/>
              </a:rPr>
              <a:t>is  </a:t>
            </a:r>
            <a:r>
              <a:rPr i="0" u="none" spc="70" dirty="0">
                <a:latin typeface="Times New Roman"/>
                <a:cs typeface="Times New Roman"/>
              </a:rPr>
              <a:t>essential </a:t>
            </a:r>
            <a:r>
              <a:rPr i="0" u="none" spc="40" dirty="0">
                <a:latin typeface="Times New Roman"/>
                <a:cs typeface="Times New Roman"/>
              </a:rPr>
              <a:t>for </a:t>
            </a:r>
            <a:r>
              <a:rPr i="0" u="none" spc="130" dirty="0">
                <a:latin typeface="Times New Roman"/>
                <a:cs typeface="Times New Roman"/>
              </a:rPr>
              <a:t>the</a:t>
            </a:r>
            <a:r>
              <a:rPr i="0" u="none" spc="-385" dirty="0">
                <a:latin typeface="Times New Roman"/>
                <a:cs typeface="Times New Roman"/>
              </a:rPr>
              <a:t> </a:t>
            </a:r>
            <a:r>
              <a:rPr i="0" u="none" spc="105" dirty="0">
                <a:latin typeface="Times New Roman"/>
                <a:cs typeface="Times New Roman"/>
              </a:rPr>
              <a:t>requirement  </a:t>
            </a:r>
            <a:r>
              <a:rPr i="0" u="none" spc="15" dirty="0">
                <a:latin typeface="Times New Roman"/>
                <a:cs typeface="Times New Roman"/>
              </a:rPr>
              <a:t>of </a:t>
            </a:r>
            <a:r>
              <a:rPr i="0" u="none" spc="65" dirty="0">
                <a:latin typeface="Times New Roman"/>
                <a:cs typeface="Times New Roman"/>
              </a:rPr>
              <a:t>different </a:t>
            </a:r>
            <a:r>
              <a:rPr i="0" u="none" spc="85" dirty="0">
                <a:latin typeface="Times New Roman"/>
                <a:cs typeface="Times New Roman"/>
              </a:rPr>
              <a:t>states </a:t>
            </a:r>
            <a:r>
              <a:rPr i="0" u="none" spc="135" dirty="0">
                <a:latin typeface="Times New Roman"/>
                <a:cs typeface="Times New Roman"/>
              </a:rPr>
              <a:t>and </a:t>
            </a:r>
            <a:r>
              <a:rPr i="0" u="none" spc="50" dirty="0">
                <a:latin typeface="Times New Roman"/>
                <a:cs typeface="Times New Roman"/>
              </a:rPr>
              <a:t>cities  </a:t>
            </a:r>
            <a:r>
              <a:rPr i="0" u="none" spc="15" dirty="0">
                <a:latin typeface="Times New Roman"/>
                <a:cs typeface="Times New Roman"/>
              </a:rPr>
              <a:t>of </a:t>
            </a:r>
            <a:r>
              <a:rPr i="0" u="none" spc="75" dirty="0">
                <a:latin typeface="Times New Roman"/>
                <a:cs typeface="Times New Roman"/>
              </a:rPr>
              <a:t>a</a:t>
            </a:r>
            <a:r>
              <a:rPr i="0" u="none" spc="-150" dirty="0">
                <a:latin typeface="Times New Roman"/>
                <a:cs typeface="Times New Roman"/>
              </a:rPr>
              <a:t> </a:t>
            </a:r>
            <a:r>
              <a:rPr i="0" u="none" spc="90" dirty="0">
                <a:latin typeface="Times New Roman"/>
                <a:cs typeface="Times New Roman"/>
              </a:rPr>
              <a:t>country</a:t>
            </a:r>
          </a:p>
          <a:p>
            <a:pPr marL="287020" indent="-274320">
              <a:lnSpc>
                <a:spcPts val="2510"/>
              </a:lnSpc>
              <a:spcBef>
                <a:spcPts val="265"/>
              </a:spcBef>
              <a:buClr>
                <a:srgbClr val="0AD0D9"/>
              </a:buClr>
              <a:buSzPct val="93181"/>
              <a:buFont typeface="Arial"/>
              <a:buChar char=""/>
              <a:tabLst>
                <a:tab pos="286385" algn="l"/>
                <a:tab pos="287020" algn="l"/>
              </a:tabLst>
            </a:pPr>
            <a:r>
              <a:rPr spc="-10" dirty="0"/>
              <a:t>LANGUAGE</a:t>
            </a:r>
            <a:r>
              <a:rPr spc="-40" dirty="0"/>
              <a:t> PROBLEM:</a:t>
            </a:r>
          </a:p>
          <a:p>
            <a:pPr marL="286385" marR="144145">
              <a:lnSpc>
                <a:spcPts val="2380"/>
              </a:lnSpc>
              <a:spcBef>
                <a:spcPts val="165"/>
              </a:spcBef>
            </a:pPr>
            <a:r>
              <a:rPr i="0" u="none" spc="55" dirty="0">
                <a:latin typeface="Times New Roman"/>
                <a:cs typeface="Times New Roman"/>
              </a:rPr>
              <a:t>Language</a:t>
            </a:r>
            <a:r>
              <a:rPr i="0" u="none" spc="-140" dirty="0">
                <a:latin typeface="Times New Roman"/>
                <a:cs typeface="Times New Roman"/>
              </a:rPr>
              <a:t> </a:t>
            </a:r>
            <a:r>
              <a:rPr i="0" u="none" spc="95" dirty="0">
                <a:latin typeface="Times New Roman"/>
                <a:cs typeface="Times New Roman"/>
              </a:rPr>
              <a:t>problem</a:t>
            </a:r>
            <a:r>
              <a:rPr i="0" u="none" spc="-105" dirty="0">
                <a:latin typeface="Times New Roman"/>
                <a:cs typeface="Times New Roman"/>
              </a:rPr>
              <a:t> </a:t>
            </a:r>
            <a:r>
              <a:rPr i="0" u="none" spc="80" dirty="0">
                <a:latin typeface="Times New Roman"/>
                <a:cs typeface="Times New Roman"/>
              </a:rPr>
              <a:t>does</a:t>
            </a:r>
            <a:r>
              <a:rPr i="0" u="none" spc="-65" dirty="0">
                <a:latin typeface="Times New Roman"/>
                <a:cs typeface="Times New Roman"/>
              </a:rPr>
              <a:t> </a:t>
            </a:r>
            <a:r>
              <a:rPr i="0" u="none" spc="140" dirty="0">
                <a:latin typeface="Times New Roman"/>
                <a:cs typeface="Times New Roman"/>
              </a:rPr>
              <a:t>not  </a:t>
            </a:r>
            <a:r>
              <a:rPr i="0" u="none" spc="60" dirty="0">
                <a:latin typeface="Times New Roman"/>
                <a:cs typeface="Times New Roman"/>
              </a:rPr>
              <a:t>arise </a:t>
            </a:r>
            <a:r>
              <a:rPr i="0" u="none" spc="90" dirty="0">
                <a:latin typeface="Times New Roman"/>
                <a:cs typeface="Times New Roman"/>
              </a:rPr>
              <a:t>in </a:t>
            </a:r>
            <a:r>
              <a:rPr i="0" u="none" spc="95" dirty="0">
                <a:latin typeface="Times New Roman"/>
                <a:cs typeface="Times New Roman"/>
              </a:rPr>
              <a:t>Internal</a:t>
            </a:r>
            <a:r>
              <a:rPr i="0" u="none" spc="-310" dirty="0">
                <a:latin typeface="Times New Roman"/>
                <a:cs typeface="Times New Roman"/>
              </a:rPr>
              <a:t> </a:t>
            </a:r>
            <a:r>
              <a:rPr i="0" u="none" spc="75" dirty="0">
                <a:latin typeface="Times New Roman"/>
                <a:cs typeface="Times New Roman"/>
              </a:rPr>
              <a:t>marketing.</a:t>
            </a:r>
          </a:p>
          <a:p>
            <a:pPr marL="287020" indent="-274320">
              <a:lnSpc>
                <a:spcPts val="2510"/>
              </a:lnSpc>
              <a:spcBef>
                <a:spcPts val="225"/>
              </a:spcBef>
              <a:buClr>
                <a:srgbClr val="0AD0D9"/>
              </a:buClr>
              <a:buSzPct val="95454"/>
              <a:buFont typeface="Arial"/>
              <a:buChar char=""/>
              <a:tabLst>
                <a:tab pos="286385" algn="l"/>
                <a:tab pos="287020" algn="l"/>
              </a:tabLst>
            </a:pPr>
            <a:r>
              <a:rPr spc="-30" dirty="0"/>
              <a:t>CURRENCY: </a:t>
            </a:r>
          </a:p>
          <a:p>
            <a:pPr marL="286385" marR="50800">
              <a:lnSpc>
                <a:spcPts val="2380"/>
              </a:lnSpc>
              <a:spcBef>
                <a:spcPts val="165"/>
              </a:spcBef>
            </a:pPr>
            <a:r>
              <a:rPr i="0" u="none" spc="60" dirty="0">
                <a:latin typeface="Times New Roman"/>
                <a:cs typeface="Times New Roman"/>
              </a:rPr>
              <a:t>Same </a:t>
            </a:r>
            <a:r>
              <a:rPr i="0" u="none" spc="75" dirty="0">
                <a:latin typeface="Times New Roman"/>
                <a:cs typeface="Times New Roman"/>
              </a:rPr>
              <a:t>currency</a:t>
            </a:r>
            <a:r>
              <a:rPr i="0" u="none" spc="-405" dirty="0">
                <a:latin typeface="Times New Roman"/>
                <a:cs typeface="Times New Roman"/>
              </a:rPr>
              <a:t> </a:t>
            </a:r>
            <a:r>
              <a:rPr i="0" u="none" spc="15" dirty="0">
                <a:latin typeface="Times New Roman"/>
                <a:cs typeface="Times New Roman"/>
              </a:rPr>
              <a:t>is </a:t>
            </a:r>
            <a:r>
              <a:rPr i="0" u="none" spc="30" dirty="0">
                <a:latin typeface="Times New Roman"/>
                <a:cs typeface="Times New Roman"/>
              </a:rPr>
              <a:t>followed </a:t>
            </a:r>
            <a:r>
              <a:rPr i="0" u="none" spc="85" dirty="0">
                <a:latin typeface="Times New Roman"/>
                <a:cs typeface="Times New Roman"/>
              </a:rPr>
              <a:t>in  </a:t>
            </a:r>
            <a:r>
              <a:rPr i="0" u="none" spc="95" dirty="0">
                <a:latin typeface="Times New Roman"/>
                <a:cs typeface="Times New Roman"/>
              </a:rPr>
              <a:t>internal</a:t>
            </a:r>
            <a:r>
              <a:rPr i="0" u="none" spc="-45" dirty="0">
                <a:latin typeface="Times New Roman"/>
                <a:cs typeface="Times New Roman"/>
              </a:rPr>
              <a:t> </a:t>
            </a:r>
            <a:r>
              <a:rPr i="0" u="none" spc="90" dirty="0">
                <a:latin typeface="Times New Roman"/>
                <a:cs typeface="Times New Roman"/>
              </a:rPr>
              <a:t>marketing</a:t>
            </a:r>
          </a:p>
        </p:txBody>
      </p:sp>
      <p:sp>
        <p:nvSpPr>
          <p:cNvPr id="4" name="object 4"/>
          <p:cNvSpPr txBox="1">
            <a:spLocks noGrp="1"/>
          </p:cNvSpPr>
          <p:nvPr>
            <p:ph sz="half" idx="3"/>
          </p:nvPr>
        </p:nvSpPr>
        <p:spPr>
          <a:prstGeom prst="rect">
            <a:avLst/>
          </a:prstGeom>
        </p:spPr>
        <p:txBody>
          <a:bodyPr vert="horz" wrap="square" lIns="0" tIns="153035" rIns="0" bIns="0" rtlCol="0">
            <a:spAutoFit/>
          </a:bodyPr>
          <a:lstStyle/>
          <a:p>
            <a:pPr marL="181610">
              <a:lnSpc>
                <a:spcPct val="100000"/>
              </a:lnSpc>
              <a:spcBef>
                <a:spcPts val="1205"/>
              </a:spcBef>
            </a:pPr>
            <a:r>
              <a:rPr spc="130" dirty="0"/>
              <a:t>International</a:t>
            </a:r>
            <a:r>
              <a:rPr spc="-85" dirty="0"/>
              <a:t> </a:t>
            </a:r>
            <a:r>
              <a:rPr spc="95" dirty="0"/>
              <a:t>Marketing</a:t>
            </a:r>
          </a:p>
          <a:p>
            <a:pPr marL="287020" indent="-274320">
              <a:lnSpc>
                <a:spcPts val="2280"/>
              </a:lnSpc>
              <a:spcBef>
                <a:spcPts val="930"/>
              </a:spcBef>
              <a:buClr>
                <a:srgbClr val="0AD0D9"/>
              </a:buClr>
              <a:buSzPct val="95000"/>
              <a:buFont typeface="Arial"/>
              <a:buChar char=""/>
              <a:tabLst>
                <a:tab pos="286385" algn="l"/>
                <a:tab pos="287020" algn="l"/>
              </a:tabLst>
            </a:pPr>
            <a:r>
              <a:rPr sz="2000" b="0" i="1" u="sng" spc="-5" dirty="0">
                <a:solidFill>
                  <a:srgbClr val="000000"/>
                </a:solidFill>
                <a:uFill>
                  <a:solidFill>
                    <a:srgbClr val="000000"/>
                  </a:solidFill>
                </a:uFill>
                <a:latin typeface="Times New Roman"/>
                <a:cs typeface="Times New Roman"/>
              </a:rPr>
              <a:t>REQUIREMENT:</a:t>
            </a:r>
            <a:endParaRPr sz="2000">
              <a:latin typeface="Times New Roman"/>
              <a:cs typeface="Times New Roman"/>
            </a:endParaRPr>
          </a:p>
          <a:p>
            <a:pPr marL="287020" marR="537845">
              <a:lnSpc>
                <a:spcPct val="90000"/>
              </a:lnSpc>
              <a:spcBef>
                <a:spcPts val="120"/>
              </a:spcBef>
            </a:pPr>
            <a:r>
              <a:rPr sz="2000" b="0" spc="90" dirty="0">
                <a:solidFill>
                  <a:srgbClr val="000000"/>
                </a:solidFill>
                <a:latin typeface="Times New Roman"/>
                <a:cs typeface="Times New Roman"/>
              </a:rPr>
              <a:t>International </a:t>
            </a:r>
            <a:r>
              <a:rPr sz="2000" b="0" spc="65" dirty="0">
                <a:solidFill>
                  <a:srgbClr val="000000"/>
                </a:solidFill>
                <a:latin typeface="Times New Roman"/>
                <a:cs typeface="Times New Roman"/>
              </a:rPr>
              <a:t>Marketing</a:t>
            </a:r>
            <a:r>
              <a:rPr sz="2000" b="0" spc="-200" dirty="0">
                <a:solidFill>
                  <a:srgbClr val="000000"/>
                </a:solidFill>
                <a:latin typeface="Times New Roman"/>
                <a:cs typeface="Times New Roman"/>
              </a:rPr>
              <a:t> </a:t>
            </a:r>
            <a:r>
              <a:rPr sz="2000" b="0" spc="15" dirty="0">
                <a:solidFill>
                  <a:srgbClr val="000000"/>
                </a:solidFill>
                <a:latin typeface="Times New Roman"/>
                <a:cs typeface="Times New Roman"/>
              </a:rPr>
              <a:t>is  </a:t>
            </a:r>
            <a:r>
              <a:rPr sz="2000" b="0" spc="55" dirty="0">
                <a:solidFill>
                  <a:srgbClr val="000000"/>
                </a:solidFill>
                <a:latin typeface="Times New Roman"/>
                <a:cs typeface="Times New Roman"/>
              </a:rPr>
              <a:t>necessary </a:t>
            </a:r>
            <a:r>
              <a:rPr sz="2000" b="0" spc="40" dirty="0">
                <a:solidFill>
                  <a:srgbClr val="000000"/>
                </a:solidFill>
                <a:latin typeface="Times New Roman"/>
                <a:cs typeface="Times New Roman"/>
              </a:rPr>
              <a:t>for </a:t>
            </a:r>
            <a:r>
              <a:rPr sz="2000" b="0" spc="35" dirty="0">
                <a:solidFill>
                  <a:srgbClr val="000000"/>
                </a:solidFill>
                <a:latin typeface="Times New Roman"/>
                <a:cs typeface="Times New Roman"/>
              </a:rPr>
              <a:t>country’s  </a:t>
            </a:r>
            <a:r>
              <a:rPr sz="2000" b="0" spc="65" dirty="0">
                <a:solidFill>
                  <a:srgbClr val="000000"/>
                </a:solidFill>
                <a:latin typeface="Times New Roman"/>
                <a:cs typeface="Times New Roman"/>
              </a:rPr>
              <a:t>economical, </a:t>
            </a:r>
            <a:r>
              <a:rPr sz="2000" b="0" spc="75" dirty="0">
                <a:solidFill>
                  <a:srgbClr val="000000"/>
                </a:solidFill>
                <a:latin typeface="Times New Roman"/>
                <a:cs typeface="Times New Roman"/>
              </a:rPr>
              <a:t>technical  </a:t>
            </a:r>
            <a:r>
              <a:rPr sz="2000" b="0" spc="85" dirty="0">
                <a:solidFill>
                  <a:srgbClr val="000000"/>
                </a:solidFill>
                <a:latin typeface="Times New Roman"/>
                <a:cs typeface="Times New Roman"/>
              </a:rPr>
              <a:t>development </a:t>
            </a:r>
            <a:r>
              <a:rPr sz="2000" b="0" spc="120" dirty="0">
                <a:solidFill>
                  <a:srgbClr val="000000"/>
                </a:solidFill>
                <a:latin typeface="Times New Roman"/>
                <a:cs typeface="Times New Roman"/>
              </a:rPr>
              <a:t>and </a:t>
            </a:r>
            <a:r>
              <a:rPr sz="2000" b="0" spc="70" dirty="0">
                <a:solidFill>
                  <a:srgbClr val="000000"/>
                </a:solidFill>
                <a:latin typeface="Times New Roman"/>
                <a:cs typeface="Times New Roman"/>
              </a:rPr>
              <a:t>cultural  </a:t>
            </a:r>
            <a:r>
              <a:rPr sz="2000" b="0" spc="50" dirty="0">
                <a:solidFill>
                  <a:srgbClr val="000000"/>
                </a:solidFill>
                <a:latin typeface="Times New Roman"/>
                <a:cs typeface="Times New Roman"/>
              </a:rPr>
              <a:t>exchange.</a:t>
            </a:r>
            <a:endParaRPr sz="2000">
              <a:latin typeface="Times New Roman"/>
              <a:cs typeface="Times New Roman"/>
            </a:endParaRPr>
          </a:p>
          <a:p>
            <a:pPr marL="287020" indent="-274320">
              <a:lnSpc>
                <a:spcPts val="2280"/>
              </a:lnSpc>
              <a:spcBef>
                <a:spcPts val="240"/>
              </a:spcBef>
              <a:buClr>
                <a:srgbClr val="0AD0D9"/>
              </a:buClr>
              <a:buSzPct val="95000"/>
              <a:buFont typeface="Arial"/>
              <a:buChar char=""/>
              <a:tabLst>
                <a:tab pos="286385" algn="l"/>
                <a:tab pos="287020" algn="l"/>
              </a:tabLst>
            </a:pPr>
            <a:r>
              <a:rPr sz="2000" b="0" i="1" u="sng" spc="-10" dirty="0">
                <a:solidFill>
                  <a:srgbClr val="000000"/>
                </a:solidFill>
                <a:uFill>
                  <a:solidFill>
                    <a:srgbClr val="000000"/>
                  </a:solidFill>
                </a:uFill>
                <a:latin typeface="Times New Roman"/>
                <a:cs typeface="Times New Roman"/>
              </a:rPr>
              <a:t>LANGUAGE</a:t>
            </a:r>
            <a:r>
              <a:rPr sz="2000" b="0" i="1" u="sng" spc="-55" dirty="0">
                <a:solidFill>
                  <a:srgbClr val="000000"/>
                </a:solidFill>
                <a:uFill>
                  <a:solidFill>
                    <a:srgbClr val="000000"/>
                  </a:solidFill>
                </a:uFill>
                <a:latin typeface="Times New Roman"/>
                <a:cs typeface="Times New Roman"/>
              </a:rPr>
              <a:t> </a:t>
            </a:r>
            <a:r>
              <a:rPr sz="2000" b="0" i="1" u="sng" spc="-35" dirty="0">
                <a:solidFill>
                  <a:srgbClr val="000000"/>
                </a:solidFill>
                <a:uFill>
                  <a:solidFill>
                    <a:srgbClr val="000000"/>
                  </a:solidFill>
                </a:uFill>
                <a:latin typeface="Times New Roman"/>
                <a:cs typeface="Times New Roman"/>
              </a:rPr>
              <a:t>PROBLEM:</a:t>
            </a:r>
            <a:r>
              <a:rPr sz="2000" b="0" i="1" u="sng" spc="-30" dirty="0">
                <a:solidFill>
                  <a:srgbClr val="000000"/>
                </a:solidFill>
                <a:uFill>
                  <a:solidFill>
                    <a:srgbClr val="000000"/>
                  </a:solidFill>
                </a:uFill>
                <a:latin typeface="Times New Roman"/>
                <a:cs typeface="Times New Roman"/>
              </a:rPr>
              <a:t> </a:t>
            </a:r>
            <a:endParaRPr sz="2000">
              <a:latin typeface="Times New Roman"/>
              <a:cs typeface="Times New Roman"/>
            </a:endParaRPr>
          </a:p>
          <a:p>
            <a:pPr marL="287020" marR="12065">
              <a:lnSpc>
                <a:spcPts val="2160"/>
              </a:lnSpc>
              <a:spcBef>
                <a:spcPts val="150"/>
              </a:spcBef>
            </a:pPr>
            <a:r>
              <a:rPr sz="2000" b="0" spc="60" dirty="0">
                <a:solidFill>
                  <a:srgbClr val="000000"/>
                </a:solidFill>
                <a:latin typeface="Times New Roman"/>
                <a:cs typeface="Times New Roman"/>
              </a:rPr>
              <a:t>It</a:t>
            </a:r>
            <a:r>
              <a:rPr sz="2000" b="0" spc="-130" dirty="0">
                <a:solidFill>
                  <a:srgbClr val="000000"/>
                </a:solidFill>
                <a:latin typeface="Times New Roman"/>
                <a:cs typeface="Times New Roman"/>
              </a:rPr>
              <a:t> </a:t>
            </a:r>
            <a:r>
              <a:rPr sz="2000" b="0" spc="50" dirty="0">
                <a:solidFill>
                  <a:srgbClr val="000000"/>
                </a:solidFill>
                <a:latin typeface="Times New Roman"/>
                <a:cs typeface="Times New Roman"/>
              </a:rPr>
              <a:t>arises</a:t>
            </a:r>
            <a:r>
              <a:rPr sz="2000" b="0" spc="-50" dirty="0">
                <a:solidFill>
                  <a:srgbClr val="000000"/>
                </a:solidFill>
                <a:latin typeface="Times New Roman"/>
                <a:cs typeface="Times New Roman"/>
              </a:rPr>
              <a:t> </a:t>
            </a:r>
            <a:r>
              <a:rPr sz="2000" b="0" spc="85" dirty="0">
                <a:solidFill>
                  <a:srgbClr val="000000"/>
                </a:solidFill>
                <a:latin typeface="Times New Roman"/>
                <a:cs typeface="Times New Roman"/>
              </a:rPr>
              <a:t>in</a:t>
            </a:r>
            <a:r>
              <a:rPr sz="2000" b="0" spc="-100" dirty="0">
                <a:solidFill>
                  <a:srgbClr val="000000"/>
                </a:solidFill>
                <a:latin typeface="Times New Roman"/>
                <a:cs typeface="Times New Roman"/>
              </a:rPr>
              <a:t> </a:t>
            </a:r>
            <a:r>
              <a:rPr sz="2000" b="0" spc="50" dirty="0">
                <a:solidFill>
                  <a:srgbClr val="000000"/>
                </a:solidFill>
                <a:latin typeface="Times New Roman"/>
                <a:cs typeface="Times New Roman"/>
              </a:rPr>
              <a:t>case</a:t>
            </a:r>
            <a:r>
              <a:rPr sz="2000" b="0" spc="-114" dirty="0">
                <a:solidFill>
                  <a:srgbClr val="000000"/>
                </a:solidFill>
                <a:latin typeface="Times New Roman"/>
                <a:cs typeface="Times New Roman"/>
              </a:rPr>
              <a:t> </a:t>
            </a:r>
            <a:r>
              <a:rPr sz="2000" b="0" spc="15" dirty="0">
                <a:solidFill>
                  <a:srgbClr val="000000"/>
                </a:solidFill>
                <a:latin typeface="Times New Roman"/>
                <a:cs typeface="Times New Roman"/>
              </a:rPr>
              <a:t>of</a:t>
            </a:r>
            <a:r>
              <a:rPr sz="2000" b="0" spc="35" dirty="0">
                <a:solidFill>
                  <a:srgbClr val="000000"/>
                </a:solidFill>
                <a:latin typeface="Times New Roman"/>
                <a:cs typeface="Times New Roman"/>
              </a:rPr>
              <a:t> </a:t>
            </a:r>
            <a:r>
              <a:rPr sz="2000" b="0" spc="90" dirty="0">
                <a:solidFill>
                  <a:srgbClr val="000000"/>
                </a:solidFill>
                <a:latin typeface="Times New Roman"/>
                <a:cs typeface="Times New Roman"/>
              </a:rPr>
              <a:t>international  </a:t>
            </a:r>
            <a:r>
              <a:rPr sz="2000" b="0" spc="70" dirty="0">
                <a:solidFill>
                  <a:srgbClr val="000000"/>
                </a:solidFill>
                <a:latin typeface="Times New Roman"/>
                <a:cs typeface="Times New Roman"/>
              </a:rPr>
              <a:t>marketing.</a:t>
            </a:r>
            <a:endParaRPr sz="2000">
              <a:latin typeface="Times New Roman"/>
              <a:cs typeface="Times New Roman"/>
            </a:endParaRPr>
          </a:p>
          <a:p>
            <a:pPr marL="287020" indent="-274320">
              <a:lnSpc>
                <a:spcPts val="2280"/>
              </a:lnSpc>
              <a:spcBef>
                <a:spcPts val="209"/>
              </a:spcBef>
              <a:buClr>
                <a:srgbClr val="0AD0D9"/>
              </a:buClr>
              <a:buSzPct val="95000"/>
              <a:buFont typeface="Arial"/>
              <a:buChar char=""/>
              <a:tabLst>
                <a:tab pos="286385" algn="l"/>
                <a:tab pos="287020" algn="l"/>
              </a:tabLst>
            </a:pPr>
            <a:r>
              <a:rPr sz="2000" b="0" i="1" u="sng" spc="-25" dirty="0">
                <a:solidFill>
                  <a:srgbClr val="000000"/>
                </a:solidFill>
                <a:uFill>
                  <a:solidFill>
                    <a:srgbClr val="000000"/>
                  </a:solidFill>
                </a:uFill>
                <a:latin typeface="Times New Roman"/>
                <a:cs typeface="Times New Roman"/>
              </a:rPr>
              <a:t>CURRENCY:</a:t>
            </a:r>
            <a:endParaRPr sz="2000">
              <a:latin typeface="Times New Roman"/>
              <a:cs typeface="Times New Roman"/>
            </a:endParaRPr>
          </a:p>
          <a:p>
            <a:pPr marL="287020" marR="782320">
              <a:lnSpc>
                <a:spcPts val="2160"/>
              </a:lnSpc>
              <a:spcBef>
                <a:spcPts val="150"/>
              </a:spcBef>
            </a:pPr>
            <a:r>
              <a:rPr sz="2000" b="0" spc="90" dirty="0">
                <a:solidFill>
                  <a:srgbClr val="000000"/>
                </a:solidFill>
                <a:latin typeface="Times New Roman"/>
                <a:cs typeface="Times New Roman"/>
              </a:rPr>
              <a:t>International</a:t>
            </a:r>
            <a:r>
              <a:rPr sz="2000" b="0" spc="-85" dirty="0">
                <a:solidFill>
                  <a:srgbClr val="000000"/>
                </a:solidFill>
                <a:latin typeface="Times New Roman"/>
                <a:cs typeface="Times New Roman"/>
              </a:rPr>
              <a:t> </a:t>
            </a:r>
            <a:r>
              <a:rPr sz="2000" b="0" spc="80" dirty="0">
                <a:solidFill>
                  <a:srgbClr val="000000"/>
                </a:solidFill>
                <a:latin typeface="Times New Roman"/>
                <a:cs typeface="Times New Roman"/>
              </a:rPr>
              <a:t>marketing  </a:t>
            </a:r>
            <a:r>
              <a:rPr sz="2000" b="0" spc="50" dirty="0">
                <a:solidFill>
                  <a:srgbClr val="000000"/>
                </a:solidFill>
                <a:latin typeface="Times New Roman"/>
                <a:cs typeface="Times New Roman"/>
              </a:rPr>
              <a:t>exchange </a:t>
            </a:r>
            <a:r>
              <a:rPr sz="2000" b="0" spc="80" dirty="0">
                <a:solidFill>
                  <a:srgbClr val="000000"/>
                </a:solidFill>
                <a:latin typeface="Times New Roman"/>
                <a:cs typeface="Times New Roman"/>
              </a:rPr>
              <a:t>rate </a:t>
            </a:r>
            <a:r>
              <a:rPr sz="2000" b="0" spc="15" dirty="0">
                <a:solidFill>
                  <a:srgbClr val="000000"/>
                </a:solidFill>
                <a:latin typeface="Times New Roman"/>
                <a:cs typeface="Times New Roman"/>
              </a:rPr>
              <a:t>is </a:t>
            </a:r>
            <a:r>
              <a:rPr sz="2000" b="0" spc="105" dirty="0">
                <a:solidFill>
                  <a:srgbClr val="000000"/>
                </a:solidFill>
                <a:latin typeface="Times New Roman"/>
                <a:cs typeface="Times New Roman"/>
              </a:rPr>
              <a:t>to </a:t>
            </a:r>
            <a:r>
              <a:rPr sz="2000" b="0" spc="85" dirty="0">
                <a:solidFill>
                  <a:srgbClr val="000000"/>
                </a:solidFill>
                <a:latin typeface="Times New Roman"/>
                <a:cs typeface="Times New Roman"/>
              </a:rPr>
              <a:t>be  </a:t>
            </a:r>
            <a:r>
              <a:rPr sz="2000" b="0" spc="70" dirty="0">
                <a:solidFill>
                  <a:srgbClr val="000000"/>
                </a:solidFill>
                <a:latin typeface="Times New Roman"/>
                <a:cs typeface="Times New Roman"/>
              </a:rPr>
              <a:t>considered.</a:t>
            </a:r>
            <a:endParaRPr sz="20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932177"/>
            <a:ext cx="3833495" cy="327596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Arial"/>
              <a:buChar char=""/>
              <a:tabLst>
                <a:tab pos="287020" algn="l"/>
              </a:tabLst>
            </a:pPr>
            <a:r>
              <a:rPr sz="2600" i="1" u="heavy" spc="5" dirty="0">
                <a:uFill>
                  <a:solidFill>
                    <a:srgbClr val="000000"/>
                  </a:solidFill>
                </a:uFill>
                <a:latin typeface="Times New Roman"/>
                <a:cs typeface="Times New Roman"/>
              </a:rPr>
              <a:t>GOVT.</a:t>
            </a:r>
            <a:r>
              <a:rPr sz="2600" i="1" u="heavy" spc="-100" dirty="0">
                <a:uFill>
                  <a:solidFill>
                    <a:srgbClr val="000000"/>
                  </a:solidFill>
                </a:uFill>
                <a:latin typeface="Times New Roman"/>
                <a:cs typeface="Times New Roman"/>
              </a:rPr>
              <a:t> </a:t>
            </a:r>
            <a:r>
              <a:rPr sz="2600" i="1" u="heavy" spc="-30" dirty="0">
                <a:uFill>
                  <a:solidFill>
                    <a:srgbClr val="000000"/>
                  </a:solidFill>
                </a:uFill>
                <a:latin typeface="Times New Roman"/>
                <a:cs typeface="Times New Roman"/>
              </a:rPr>
              <a:t>INTERFERENCE</a:t>
            </a:r>
            <a:r>
              <a:rPr sz="2600" i="1" spc="-30" dirty="0">
                <a:latin typeface="Times New Roman"/>
                <a:cs typeface="Times New Roman"/>
              </a:rPr>
              <a:t>:</a:t>
            </a:r>
            <a:endParaRPr sz="2600">
              <a:latin typeface="Times New Roman"/>
              <a:cs typeface="Times New Roman"/>
            </a:endParaRPr>
          </a:p>
          <a:p>
            <a:pPr marL="286385" marR="5080">
              <a:lnSpc>
                <a:spcPct val="100000"/>
              </a:lnSpc>
            </a:pPr>
            <a:r>
              <a:rPr sz="2600" spc="35" dirty="0">
                <a:latin typeface="Times New Roman"/>
                <a:cs typeface="Times New Roman"/>
              </a:rPr>
              <a:t>Govt. </a:t>
            </a:r>
            <a:r>
              <a:rPr sz="2600" spc="90" dirty="0">
                <a:latin typeface="Times New Roman"/>
                <a:cs typeface="Times New Roman"/>
              </a:rPr>
              <a:t>interference </a:t>
            </a:r>
            <a:r>
              <a:rPr sz="2600" spc="20" dirty="0">
                <a:latin typeface="Times New Roman"/>
                <a:cs typeface="Times New Roman"/>
              </a:rPr>
              <a:t>is</a:t>
            </a:r>
            <a:r>
              <a:rPr sz="2600" spc="-405" dirty="0">
                <a:latin typeface="Times New Roman"/>
                <a:cs typeface="Times New Roman"/>
              </a:rPr>
              <a:t> </a:t>
            </a:r>
            <a:r>
              <a:rPr sz="2600" spc="25" dirty="0">
                <a:latin typeface="Times New Roman"/>
                <a:cs typeface="Times New Roman"/>
              </a:rPr>
              <a:t>very  </a:t>
            </a:r>
            <a:r>
              <a:rPr sz="2600" spc="45" dirty="0">
                <a:latin typeface="Times New Roman"/>
                <a:cs typeface="Times New Roman"/>
              </a:rPr>
              <a:t>less </a:t>
            </a:r>
            <a:r>
              <a:rPr sz="2600" spc="110" dirty="0">
                <a:latin typeface="Times New Roman"/>
                <a:cs typeface="Times New Roman"/>
              </a:rPr>
              <a:t>in internal  </a:t>
            </a:r>
            <a:r>
              <a:rPr sz="2600" spc="90" dirty="0">
                <a:latin typeface="Times New Roman"/>
                <a:cs typeface="Times New Roman"/>
              </a:rPr>
              <a:t>marketing.</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i="1" u="heavy" spc="45" dirty="0">
                <a:uFill>
                  <a:solidFill>
                    <a:srgbClr val="000000"/>
                  </a:solidFill>
                </a:uFill>
                <a:latin typeface="Times New Roman"/>
                <a:cs typeface="Times New Roman"/>
              </a:rPr>
              <a:t>MARKET</a:t>
            </a:r>
            <a:r>
              <a:rPr sz="2600" i="1" u="heavy" spc="-120" dirty="0">
                <a:uFill>
                  <a:solidFill>
                    <a:srgbClr val="000000"/>
                  </a:solidFill>
                </a:uFill>
                <a:latin typeface="Times New Roman"/>
                <a:cs typeface="Times New Roman"/>
              </a:rPr>
              <a:t> </a:t>
            </a:r>
            <a:r>
              <a:rPr sz="2600" i="1" u="heavy" spc="-20" dirty="0">
                <a:uFill>
                  <a:solidFill>
                    <a:srgbClr val="000000"/>
                  </a:solidFill>
                </a:uFill>
                <a:latin typeface="Times New Roman"/>
                <a:cs typeface="Times New Roman"/>
              </a:rPr>
              <a:t>RESEARCH:</a:t>
            </a:r>
            <a:endParaRPr sz="2600">
              <a:latin typeface="Times New Roman"/>
              <a:cs typeface="Times New Roman"/>
            </a:endParaRPr>
          </a:p>
          <a:p>
            <a:pPr marL="286385" marR="160655">
              <a:lnSpc>
                <a:spcPct val="100000"/>
              </a:lnSpc>
            </a:pPr>
            <a:r>
              <a:rPr sz="2600" spc="85" dirty="0">
                <a:latin typeface="Times New Roman"/>
                <a:cs typeface="Times New Roman"/>
              </a:rPr>
              <a:t>Market </a:t>
            </a:r>
            <a:r>
              <a:rPr sz="2600" spc="95" dirty="0">
                <a:latin typeface="Times New Roman"/>
                <a:cs typeface="Times New Roman"/>
              </a:rPr>
              <a:t>research</a:t>
            </a:r>
            <a:r>
              <a:rPr sz="2600" spc="-459" dirty="0">
                <a:latin typeface="Times New Roman"/>
                <a:cs typeface="Times New Roman"/>
              </a:rPr>
              <a:t> </a:t>
            </a:r>
            <a:r>
              <a:rPr sz="2600" spc="65" dirty="0">
                <a:latin typeface="Times New Roman"/>
                <a:cs typeface="Times New Roman"/>
              </a:rPr>
              <a:t>work </a:t>
            </a:r>
            <a:r>
              <a:rPr sz="2600" spc="20" dirty="0">
                <a:latin typeface="Times New Roman"/>
                <a:cs typeface="Times New Roman"/>
              </a:rPr>
              <a:t>is  </a:t>
            </a:r>
            <a:r>
              <a:rPr sz="2600" spc="25" dirty="0">
                <a:latin typeface="Times New Roman"/>
                <a:cs typeface="Times New Roman"/>
              </a:rPr>
              <a:t>very </a:t>
            </a:r>
            <a:r>
              <a:rPr sz="2600" spc="45" dirty="0">
                <a:latin typeface="Times New Roman"/>
                <a:cs typeface="Times New Roman"/>
              </a:rPr>
              <a:t>easy </a:t>
            </a:r>
            <a:r>
              <a:rPr sz="2600" spc="105" dirty="0">
                <a:latin typeface="Times New Roman"/>
                <a:cs typeface="Times New Roman"/>
              </a:rPr>
              <a:t>in </a:t>
            </a:r>
            <a:r>
              <a:rPr sz="2600" spc="65" dirty="0">
                <a:latin typeface="Times New Roman"/>
                <a:cs typeface="Times New Roman"/>
              </a:rPr>
              <a:t>case </a:t>
            </a:r>
            <a:r>
              <a:rPr sz="2600" spc="20" dirty="0">
                <a:latin typeface="Times New Roman"/>
                <a:cs typeface="Times New Roman"/>
              </a:rPr>
              <a:t>of  </a:t>
            </a:r>
            <a:r>
              <a:rPr sz="2600" spc="114" dirty="0">
                <a:latin typeface="Times New Roman"/>
                <a:cs typeface="Times New Roman"/>
              </a:rPr>
              <a:t>internal</a:t>
            </a:r>
            <a:r>
              <a:rPr sz="2600" spc="-20" dirty="0">
                <a:latin typeface="Times New Roman"/>
                <a:cs typeface="Times New Roman"/>
              </a:rPr>
              <a:t> </a:t>
            </a:r>
            <a:r>
              <a:rPr sz="2600" spc="110" dirty="0">
                <a:latin typeface="Times New Roman"/>
                <a:cs typeface="Times New Roman"/>
              </a:rPr>
              <a:t>marketing</a:t>
            </a:r>
            <a:endParaRPr sz="2600">
              <a:latin typeface="Times New Roman"/>
              <a:cs typeface="Times New Roman"/>
            </a:endParaRPr>
          </a:p>
        </p:txBody>
      </p:sp>
      <p:sp>
        <p:nvSpPr>
          <p:cNvPr id="9" name="object 9"/>
          <p:cNvSpPr txBox="1"/>
          <p:nvPr/>
        </p:nvSpPr>
        <p:spPr>
          <a:xfrm>
            <a:off x="4727575" y="1932177"/>
            <a:ext cx="3792220" cy="4068445"/>
          </a:xfrm>
          <a:prstGeom prst="rect">
            <a:avLst/>
          </a:prstGeom>
        </p:spPr>
        <p:txBody>
          <a:bodyPr vert="horz" wrap="square" lIns="0" tIns="13335" rIns="0" bIns="0" rtlCol="0">
            <a:spAutoFit/>
          </a:bodyPr>
          <a:lstStyle/>
          <a:p>
            <a:pPr marL="287020" indent="-274320">
              <a:lnSpc>
                <a:spcPct val="100000"/>
              </a:lnSpc>
              <a:spcBef>
                <a:spcPts val="105"/>
              </a:spcBef>
              <a:buClr>
                <a:srgbClr val="0AD0D9"/>
              </a:buClr>
              <a:buSzPct val="94230"/>
              <a:buFont typeface="Arial"/>
              <a:buChar char=""/>
              <a:tabLst>
                <a:tab pos="287020" algn="l"/>
              </a:tabLst>
            </a:pPr>
            <a:r>
              <a:rPr sz="2600" i="1" u="heavy" spc="5" dirty="0">
                <a:uFill>
                  <a:solidFill>
                    <a:srgbClr val="000000"/>
                  </a:solidFill>
                </a:uFill>
                <a:latin typeface="Times New Roman"/>
                <a:cs typeface="Times New Roman"/>
              </a:rPr>
              <a:t>GOVT.</a:t>
            </a:r>
            <a:r>
              <a:rPr sz="2600" i="1" u="heavy" spc="-45" dirty="0">
                <a:uFill>
                  <a:solidFill>
                    <a:srgbClr val="000000"/>
                  </a:solidFill>
                </a:uFill>
                <a:latin typeface="Times New Roman"/>
                <a:cs typeface="Times New Roman"/>
              </a:rPr>
              <a:t> INTERFERENCE</a:t>
            </a:r>
            <a:r>
              <a:rPr sz="2600" i="1" spc="-45" dirty="0">
                <a:latin typeface="Times New Roman"/>
                <a:cs typeface="Times New Roman"/>
              </a:rPr>
              <a:t>:</a:t>
            </a:r>
            <a:endParaRPr sz="2600">
              <a:latin typeface="Times New Roman"/>
              <a:cs typeface="Times New Roman"/>
            </a:endParaRPr>
          </a:p>
          <a:p>
            <a:pPr marL="287020" marR="5080">
              <a:lnSpc>
                <a:spcPct val="100000"/>
              </a:lnSpc>
            </a:pPr>
            <a:r>
              <a:rPr sz="2600" spc="35" dirty="0">
                <a:latin typeface="Times New Roman"/>
                <a:cs typeface="Times New Roman"/>
              </a:rPr>
              <a:t>Govt. </a:t>
            </a:r>
            <a:r>
              <a:rPr sz="2600" spc="30" dirty="0">
                <a:latin typeface="Times New Roman"/>
                <a:cs typeface="Times New Roman"/>
              </a:rPr>
              <a:t>plays </a:t>
            </a:r>
            <a:r>
              <a:rPr sz="2600" spc="95" dirty="0">
                <a:latin typeface="Times New Roman"/>
                <a:cs typeface="Times New Roman"/>
              </a:rPr>
              <a:t>a </a:t>
            </a:r>
            <a:r>
              <a:rPr sz="2600" spc="25" dirty="0">
                <a:latin typeface="Times New Roman"/>
                <a:cs typeface="Times New Roman"/>
              </a:rPr>
              <a:t>very </a:t>
            </a:r>
            <a:r>
              <a:rPr sz="2600" spc="125" dirty="0">
                <a:latin typeface="Times New Roman"/>
                <a:cs typeface="Times New Roman"/>
              </a:rPr>
              <a:t>imp  </a:t>
            </a:r>
            <a:r>
              <a:rPr sz="2600" spc="55" dirty="0">
                <a:latin typeface="Times New Roman"/>
                <a:cs typeface="Times New Roman"/>
              </a:rPr>
              <a:t>roll </a:t>
            </a:r>
            <a:r>
              <a:rPr sz="2600" spc="110" dirty="0">
                <a:latin typeface="Times New Roman"/>
                <a:cs typeface="Times New Roman"/>
              </a:rPr>
              <a:t>in </a:t>
            </a:r>
            <a:r>
              <a:rPr sz="2600" spc="65" dirty="0">
                <a:latin typeface="Times New Roman"/>
                <a:cs typeface="Times New Roman"/>
              </a:rPr>
              <a:t>case </a:t>
            </a:r>
            <a:r>
              <a:rPr sz="2600" spc="20" dirty="0">
                <a:latin typeface="Times New Roman"/>
                <a:cs typeface="Times New Roman"/>
              </a:rPr>
              <a:t>of  </a:t>
            </a:r>
            <a:r>
              <a:rPr sz="2600" spc="114" dirty="0">
                <a:latin typeface="Times New Roman"/>
                <a:cs typeface="Times New Roman"/>
              </a:rPr>
              <a:t>international</a:t>
            </a:r>
            <a:r>
              <a:rPr sz="2600" spc="-15" dirty="0">
                <a:latin typeface="Times New Roman"/>
                <a:cs typeface="Times New Roman"/>
              </a:rPr>
              <a:t> </a:t>
            </a:r>
            <a:r>
              <a:rPr sz="2600" spc="90" dirty="0">
                <a:latin typeface="Times New Roman"/>
                <a:cs typeface="Times New Roman"/>
              </a:rPr>
              <a:t>marketing.</a:t>
            </a:r>
            <a:endParaRPr sz="2600">
              <a:latin typeface="Times New Roman"/>
              <a:cs typeface="Times New Roman"/>
            </a:endParaRPr>
          </a:p>
          <a:p>
            <a:pPr marL="287020" indent="-274320">
              <a:lnSpc>
                <a:spcPct val="100000"/>
              </a:lnSpc>
              <a:spcBef>
                <a:spcPts val="625"/>
              </a:spcBef>
              <a:buClr>
                <a:srgbClr val="0AD0D9"/>
              </a:buClr>
              <a:buSzPct val="94230"/>
              <a:buFont typeface="Arial"/>
              <a:buChar char=""/>
              <a:tabLst>
                <a:tab pos="287020" algn="l"/>
              </a:tabLst>
            </a:pPr>
            <a:r>
              <a:rPr sz="2600" i="1" u="heavy" spc="45" dirty="0">
                <a:uFill>
                  <a:solidFill>
                    <a:srgbClr val="000000"/>
                  </a:solidFill>
                </a:uFill>
                <a:latin typeface="Times New Roman"/>
                <a:cs typeface="Times New Roman"/>
              </a:rPr>
              <a:t>MARKET</a:t>
            </a:r>
            <a:r>
              <a:rPr sz="2600" i="1" u="heavy" spc="-110" dirty="0">
                <a:uFill>
                  <a:solidFill>
                    <a:srgbClr val="000000"/>
                  </a:solidFill>
                </a:uFill>
                <a:latin typeface="Times New Roman"/>
                <a:cs typeface="Times New Roman"/>
              </a:rPr>
              <a:t> </a:t>
            </a:r>
            <a:r>
              <a:rPr sz="2600" i="1" u="heavy" spc="-20" dirty="0">
                <a:uFill>
                  <a:solidFill>
                    <a:srgbClr val="000000"/>
                  </a:solidFill>
                </a:uFill>
                <a:latin typeface="Times New Roman"/>
                <a:cs typeface="Times New Roman"/>
              </a:rPr>
              <a:t>RESEARCH:</a:t>
            </a:r>
            <a:endParaRPr sz="2600">
              <a:latin typeface="Times New Roman"/>
              <a:cs typeface="Times New Roman"/>
            </a:endParaRPr>
          </a:p>
          <a:p>
            <a:pPr marL="287020" marR="83820">
              <a:lnSpc>
                <a:spcPct val="100000"/>
              </a:lnSpc>
            </a:pPr>
            <a:r>
              <a:rPr sz="2600" spc="85" dirty="0">
                <a:latin typeface="Times New Roman"/>
                <a:cs typeface="Times New Roman"/>
              </a:rPr>
              <a:t>Market </a:t>
            </a:r>
            <a:r>
              <a:rPr sz="2600" spc="95" dirty="0">
                <a:latin typeface="Times New Roman"/>
                <a:cs typeface="Times New Roman"/>
              </a:rPr>
              <a:t>research</a:t>
            </a:r>
            <a:r>
              <a:rPr sz="2600" spc="-455" dirty="0">
                <a:latin typeface="Times New Roman"/>
                <a:cs typeface="Times New Roman"/>
              </a:rPr>
              <a:t> </a:t>
            </a:r>
            <a:r>
              <a:rPr sz="2600" spc="65" dirty="0">
                <a:latin typeface="Times New Roman"/>
                <a:cs typeface="Times New Roman"/>
              </a:rPr>
              <a:t>work </a:t>
            </a:r>
            <a:r>
              <a:rPr sz="2600" spc="20" dirty="0">
                <a:latin typeface="Times New Roman"/>
                <a:cs typeface="Times New Roman"/>
              </a:rPr>
              <a:t>is  </a:t>
            </a:r>
            <a:r>
              <a:rPr sz="2600" spc="25" dirty="0">
                <a:latin typeface="Times New Roman"/>
                <a:cs typeface="Times New Roman"/>
              </a:rPr>
              <a:t>very </a:t>
            </a:r>
            <a:r>
              <a:rPr sz="2600" spc="125" dirty="0">
                <a:latin typeface="Times New Roman"/>
                <a:cs typeface="Times New Roman"/>
              </a:rPr>
              <a:t>tougher </a:t>
            </a:r>
            <a:r>
              <a:rPr sz="2600" spc="110" dirty="0">
                <a:latin typeface="Times New Roman"/>
                <a:cs typeface="Times New Roman"/>
              </a:rPr>
              <a:t>in </a:t>
            </a:r>
            <a:r>
              <a:rPr sz="2600" spc="65" dirty="0">
                <a:latin typeface="Times New Roman"/>
                <a:cs typeface="Times New Roman"/>
              </a:rPr>
              <a:t>case </a:t>
            </a:r>
            <a:r>
              <a:rPr sz="2600" spc="20" dirty="0">
                <a:latin typeface="Times New Roman"/>
                <a:cs typeface="Times New Roman"/>
              </a:rPr>
              <a:t>of  </a:t>
            </a:r>
            <a:r>
              <a:rPr sz="2600" spc="114" dirty="0">
                <a:latin typeface="Times New Roman"/>
                <a:cs typeface="Times New Roman"/>
              </a:rPr>
              <a:t>international</a:t>
            </a:r>
            <a:r>
              <a:rPr sz="2600" spc="-60" dirty="0">
                <a:latin typeface="Times New Roman"/>
                <a:cs typeface="Times New Roman"/>
              </a:rPr>
              <a:t> </a:t>
            </a:r>
            <a:r>
              <a:rPr sz="2600" spc="110" dirty="0">
                <a:latin typeface="Times New Roman"/>
                <a:cs typeface="Times New Roman"/>
              </a:rPr>
              <a:t>marketing  in </a:t>
            </a:r>
            <a:r>
              <a:rPr sz="2600" spc="105" dirty="0">
                <a:latin typeface="Times New Roman"/>
                <a:cs typeface="Times New Roman"/>
              </a:rPr>
              <a:t>comparison </a:t>
            </a:r>
            <a:r>
              <a:rPr sz="2600" spc="130" dirty="0">
                <a:latin typeface="Times New Roman"/>
                <a:cs typeface="Times New Roman"/>
              </a:rPr>
              <a:t>to  </a:t>
            </a:r>
            <a:r>
              <a:rPr sz="2600" spc="114" dirty="0">
                <a:latin typeface="Times New Roman"/>
                <a:cs typeface="Times New Roman"/>
              </a:rPr>
              <a:t>internal</a:t>
            </a:r>
            <a:r>
              <a:rPr sz="2600" spc="-25" dirty="0">
                <a:latin typeface="Times New Roman"/>
                <a:cs typeface="Times New Roman"/>
              </a:rPr>
              <a:t> </a:t>
            </a:r>
            <a:r>
              <a:rPr sz="2600" spc="90" dirty="0">
                <a:latin typeface="Times New Roman"/>
                <a:cs typeface="Times New Roman"/>
              </a:rPr>
              <a:t>marketing.</a:t>
            </a:r>
            <a:endParaRPr sz="26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spc="-45" dirty="0"/>
              <a:t>NATURE </a:t>
            </a:r>
            <a:r>
              <a:rPr dirty="0"/>
              <a:t>OF </a:t>
            </a:r>
            <a:r>
              <a:rPr spc="-25" dirty="0"/>
              <a:t>INTERNATIONAL </a:t>
            </a:r>
            <a:r>
              <a:rPr spc="-5" dirty="0"/>
              <a:t>MARKETING  </a:t>
            </a:r>
            <a:r>
              <a:rPr spc="-20" dirty="0"/>
              <a:t>PROTECTIVE</a:t>
            </a:r>
            <a:r>
              <a:rPr spc="20" dirty="0"/>
              <a:t> </a:t>
            </a:r>
            <a:r>
              <a:rPr spc="-45" dirty="0"/>
              <a:t>NATURE</a:t>
            </a:r>
          </a:p>
        </p:txBody>
      </p:sp>
      <p:sp>
        <p:nvSpPr>
          <p:cNvPr id="9" name="object 9"/>
          <p:cNvSpPr txBox="1">
            <a:spLocks noGrp="1"/>
          </p:cNvSpPr>
          <p:nvPr>
            <p:ph type="body" idx="1"/>
          </p:nvPr>
        </p:nvSpPr>
        <p:spPr>
          <a:prstGeom prst="rect">
            <a:avLst/>
          </a:prstGeom>
        </p:spPr>
        <p:txBody>
          <a:bodyPr vert="horz" wrap="square" lIns="0" tIns="13335" rIns="0" bIns="0" rtlCol="0">
            <a:spAutoFit/>
          </a:bodyPr>
          <a:lstStyle/>
          <a:p>
            <a:pPr marL="12700" marR="5715" algn="just">
              <a:lnSpc>
                <a:spcPct val="100000"/>
              </a:lnSpc>
              <a:spcBef>
                <a:spcPts val="105"/>
              </a:spcBef>
            </a:pPr>
            <a:r>
              <a:rPr spc="114" dirty="0"/>
              <a:t>International </a:t>
            </a:r>
            <a:r>
              <a:rPr spc="85" dirty="0"/>
              <a:t>Marketing </a:t>
            </a:r>
            <a:r>
              <a:rPr spc="20" dirty="0"/>
              <a:t>is </a:t>
            </a:r>
            <a:r>
              <a:rPr spc="80" dirty="0"/>
              <a:t>protective </a:t>
            </a:r>
            <a:r>
              <a:rPr spc="35" dirty="0"/>
              <a:t>by </a:t>
            </a:r>
            <a:r>
              <a:rPr spc="120" dirty="0"/>
              <a:t>nature. </a:t>
            </a:r>
            <a:r>
              <a:rPr spc="95" dirty="0"/>
              <a:t>There  </a:t>
            </a:r>
            <a:r>
              <a:rPr spc="90" dirty="0"/>
              <a:t>are </a:t>
            </a:r>
            <a:r>
              <a:rPr spc="114" dirty="0"/>
              <a:t>some </a:t>
            </a:r>
            <a:r>
              <a:rPr spc="95" dirty="0"/>
              <a:t>restrictions </a:t>
            </a:r>
            <a:r>
              <a:rPr spc="110" dirty="0"/>
              <a:t>in </a:t>
            </a:r>
            <a:r>
              <a:rPr spc="30" dirty="0"/>
              <a:t>IM </a:t>
            </a:r>
            <a:r>
              <a:rPr spc="95" dirty="0"/>
              <a:t>which </a:t>
            </a:r>
            <a:r>
              <a:rPr spc="120" dirty="0"/>
              <a:t>protect </a:t>
            </a:r>
            <a:r>
              <a:rPr spc="105" dirty="0"/>
              <a:t>domestic  industries </a:t>
            </a:r>
            <a:r>
              <a:rPr spc="90" dirty="0"/>
              <a:t>from </a:t>
            </a:r>
            <a:r>
              <a:rPr spc="65" dirty="0"/>
              <a:t>foreign</a:t>
            </a:r>
            <a:r>
              <a:rPr spc="-455" dirty="0"/>
              <a:t> </a:t>
            </a:r>
            <a:r>
              <a:rPr spc="110" dirty="0"/>
              <a:t>competition.</a:t>
            </a:r>
          </a:p>
          <a:p>
            <a:pPr marL="12700" algn="just">
              <a:lnSpc>
                <a:spcPct val="100000"/>
              </a:lnSpc>
              <a:spcBef>
                <a:spcPts val="620"/>
              </a:spcBef>
            </a:pPr>
            <a:r>
              <a:rPr b="1" i="1" spc="-220" dirty="0">
                <a:latin typeface="Georgia"/>
                <a:cs typeface="Georgia"/>
              </a:rPr>
              <a:t>COMPETITIVE </a:t>
            </a:r>
            <a:r>
              <a:rPr b="1" i="1" spc="-245" dirty="0">
                <a:latin typeface="Georgia"/>
                <a:cs typeface="Georgia"/>
              </a:rPr>
              <a:t>MARKET </a:t>
            </a:r>
            <a:r>
              <a:rPr b="1" i="1" spc="-145" dirty="0">
                <a:latin typeface="Arial"/>
                <a:cs typeface="Arial"/>
              </a:rPr>
              <a:t>– </a:t>
            </a:r>
            <a:r>
              <a:rPr spc="110" dirty="0"/>
              <a:t>In </a:t>
            </a:r>
            <a:r>
              <a:rPr spc="30" dirty="0"/>
              <a:t>IM </a:t>
            </a:r>
            <a:r>
              <a:rPr spc="160" dirty="0"/>
              <a:t>the </a:t>
            </a:r>
            <a:r>
              <a:rPr spc="90" dirty="0"/>
              <a:t>exporters</a:t>
            </a:r>
            <a:r>
              <a:rPr spc="360" dirty="0"/>
              <a:t> </a:t>
            </a:r>
            <a:r>
              <a:rPr spc="55" dirty="0"/>
              <a:t>have</a:t>
            </a:r>
          </a:p>
        </p:txBody>
      </p:sp>
      <p:sp>
        <p:nvSpPr>
          <p:cNvPr id="10" name="object 10"/>
          <p:cNvSpPr txBox="1"/>
          <p:nvPr/>
        </p:nvSpPr>
        <p:spPr>
          <a:xfrm>
            <a:off x="7434833" y="3612260"/>
            <a:ext cx="1178560" cy="422275"/>
          </a:xfrm>
          <a:prstGeom prst="rect">
            <a:avLst/>
          </a:prstGeom>
        </p:spPr>
        <p:txBody>
          <a:bodyPr vert="horz" wrap="square" lIns="0" tIns="12700" rIns="0" bIns="0" rtlCol="0">
            <a:spAutoFit/>
          </a:bodyPr>
          <a:lstStyle/>
          <a:p>
            <a:pPr marL="12700">
              <a:lnSpc>
                <a:spcPct val="100000"/>
              </a:lnSpc>
              <a:spcBef>
                <a:spcPts val="100"/>
              </a:spcBef>
            </a:pPr>
            <a:r>
              <a:rPr sz="2600" spc="-100" dirty="0">
                <a:latin typeface="Times New Roman"/>
                <a:cs typeface="Times New Roman"/>
              </a:rPr>
              <a:t>(1)</a:t>
            </a:r>
            <a:r>
              <a:rPr sz="2600" spc="180" dirty="0">
                <a:latin typeface="Times New Roman"/>
                <a:cs typeface="Times New Roman"/>
              </a:rPr>
              <a:t> </a:t>
            </a:r>
            <a:r>
              <a:rPr sz="2600" spc="90" dirty="0">
                <a:latin typeface="Times New Roman"/>
                <a:cs typeface="Times New Roman"/>
              </a:rPr>
              <a:t>from</a:t>
            </a:r>
            <a:endParaRPr sz="2600">
              <a:latin typeface="Times New Roman"/>
              <a:cs typeface="Times New Roman"/>
            </a:endParaRPr>
          </a:p>
        </p:txBody>
      </p:sp>
      <p:sp>
        <p:nvSpPr>
          <p:cNvPr id="11" name="object 11"/>
          <p:cNvSpPr txBox="1"/>
          <p:nvPr/>
        </p:nvSpPr>
        <p:spPr>
          <a:xfrm>
            <a:off x="810259" y="3612260"/>
            <a:ext cx="6240780" cy="1294130"/>
          </a:xfrm>
          <a:prstGeom prst="rect">
            <a:avLst/>
          </a:prstGeom>
        </p:spPr>
        <p:txBody>
          <a:bodyPr vert="horz" wrap="square" lIns="0" tIns="12700" rIns="0" bIns="0" rtlCol="0">
            <a:spAutoFit/>
          </a:bodyPr>
          <a:lstStyle/>
          <a:p>
            <a:pPr marL="12700" marR="1332230">
              <a:lnSpc>
                <a:spcPct val="100000"/>
              </a:lnSpc>
              <a:spcBef>
                <a:spcPts val="100"/>
              </a:spcBef>
            </a:pPr>
            <a:r>
              <a:rPr sz="2600" spc="125" dirty="0">
                <a:latin typeface="Times New Roman"/>
                <a:cs typeface="Times New Roman"/>
              </a:rPr>
              <a:t>to </a:t>
            </a:r>
            <a:r>
              <a:rPr sz="2600" spc="30" dirty="0">
                <a:latin typeface="Times New Roman"/>
                <a:cs typeface="Times New Roman"/>
              </a:rPr>
              <a:t>face </a:t>
            </a:r>
            <a:r>
              <a:rPr sz="2600" spc="130" dirty="0">
                <a:latin typeface="Times New Roman"/>
                <a:cs typeface="Times New Roman"/>
              </a:rPr>
              <a:t>three </a:t>
            </a:r>
            <a:r>
              <a:rPr sz="2600" spc="105" dirty="0">
                <a:latin typeface="Times New Roman"/>
                <a:cs typeface="Times New Roman"/>
              </a:rPr>
              <a:t>tier </a:t>
            </a:r>
            <a:r>
              <a:rPr sz="2600" spc="100" dirty="0">
                <a:latin typeface="Times New Roman"/>
                <a:cs typeface="Times New Roman"/>
              </a:rPr>
              <a:t>competition, </a:t>
            </a:r>
            <a:r>
              <a:rPr sz="2600" spc="30" dirty="0">
                <a:latin typeface="Times New Roman"/>
                <a:cs typeface="Times New Roman"/>
              </a:rPr>
              <a:t>i.e.  </a:t>
            </a:r>
            <a:r>
              <a:rPr sz="2600" spc="50" dirty="0">
                <a:latin typeface="Times New Roman"/>
                <a:cs typeface="Times New Roman"/>
              </a:rPr>
              <a:t>local</a:t>
            </a:r>
            <a:r>
              <a:rPr sz="2600" spc="-25" dirty="0">
                <a:latin typeface="Times New Roman"/>
                <a:cs typeface="Times New Roman"/>
              </a:rPr>
              <a:t> </a:t>
            </a:r>
            <a:r>
              <a:rPr sz="2600" spc="105" dirty="0">
                <a:latin typeface="Times New Roman"/>
                <a:cs typeface="Times New Roman"/>
              </a:rPr>
              <a:t>manufacturers,</a:t>
            </a:r>
            <a:endParaRPr sz="2600">
              <a:latin typeface="Times New Roman"/>
              <a:cs typeface="Times New Roman"/>
            </a:endParaRPr>
          </a:p>
          <a:p>
            <a:pPr marL="12700">
              <a:lnSpc>
                <a:spcPct val="100000"/>
              </a:lnSpc>
              <a:spcBef>
                <a:spcPts val="625"/>
              </a:spcBef>
            </a:pPr>
            <a:r>
              <a:rPr sz="2600" spc="45" dirty="0">
                <a:latin typeface="Times New Roman"/>
                <a:cs typeface="Times New Roman"/>
              </a:rPr>
              <a:t>(2)</a:t>
            </a:r>
            <a:r>
              <a:rPr sz="2600" spc="-10" dirty="0">
                <a:latin typeface="Times New Roman"/>
                <a:cs typeface="Times New Roman"/>
              </a:rPr>
              <a:t> </a:t>
            </a:r>
            <a:r>
              <a:rPr sz="2600" spc="90" dirty="0">
                <a:latin typeface="Times New Roman"/>
                <a:cs typeface="Times New Roman"/>
              </a:rPr>
              <a:t>from</a:t>
            </a:r>
            <a:r>
              <a:rPr sz="2600" spc="-60" dirty="0">
                <a:latin typeface="Times New Roman"/>
                <a:cs typeface="Times New Roman"/>
              </a:rPr>
              <a:t> </a:t>
            </a:r>
            <a:r>
              <a:rPr sz="2600" spc="114" dirty="0">
                <a:latin typeface="Times New Roman"/>
                <a:cs typeface="Times New Roman"/>
              </a:rPr>
              <a:t>manufacturers</a:t>
            </a:r>
            <a:r>
              <a:rPr sz="2600" spc="-150" dirty="0">
                <a:latin typeface="Times New Roman"/>
                <a:cs typeface="Times New Roman"/>
              </a:rPr>
              <a:t> </a:t>
            </a:r>
            <a:r>
              <a:rPr sz="2600" spc="20" dirty="0">
                <a:latin typeface="Times New Roman"/>
                <a:cs typeface="Times New Roman"/>
              </a:rPr>
              <a:t>of</a:t>
            </a:r>
            <a:r>
              <a:rPr sz="2600" spc="-20" dirty="0">
                <a:latin typeface="Times New Roman"/>
                <a:cs typeface="Times New Roman"/>
              </a:rPr>
              <a:t> </a:t>
            </a:r>
            <a:r>
              <a:rPr sz="2600" spc="95" dirty="0">
                <a:latin typeface="Times New Roman"/>
                <a:cs typeface="Times New Roman"/>
              </a:rPr>
              <a:t>own</a:t>
            </a:r>
            <a:r>
              <a:rPr sz="2600" spc="-114" dirty="0">
                <a:latin typeface="Times New Roman"/>
                <a:cs typeface="Times New Roman"/>
              </a:rPr>
              <a:t> </a:t>
            </a:r>
            <a:r>
              <a:rPr sz="2600" spc="70" dirty="0">
                <a:latin typeface="Times New Roman"/>
                <a:cs typeface="Times New Roman"/>
              </a:rPr>
              <a:t>country,</a:t>
            </a:r>
            <a:r>
              <a:rPr sz="2600" spc="-105" dirty="0">
                <a:latin typeface="Times New Roman"/>
                <a:cs typeface="Times New Roman"/>
              </a:rPr>
              <a:t> </a:t>
            </a:r>
            <a:r>
              <a:rPr sz="2600" spc="160" dirty="0">
                <a:latin typeface="Times New Roman"/>
                <a:cs typeface="Times New Roman"/>
              </a:rPr>
              <a:t>and</a:t>
            </a:r>
            <a:endParaRPr sz="2600">
              <a:latin typeface="Times New Roman"/>
              <a:cs typeface="Times New Roman"/>
            </a:endParaRPr>
          </a:p>
        </p:txBody>
      </p:sp>
      <p:sp>
        <p:nvSpPr>
          <p:cNvPr id="12" name="object 12"/>
          <p:cNvSpPr txBox="1"/>
          <p:nvPr/>
        </p:nvSpPr>
        <p:spPr>
          <a:xfrm>
            <a:off x="810259" y="4959172"/>
            <a:ext cx="7280275" cy="422909"/>
          </a:xfrm>
          <a:prstGeom prst="rect">
            <a:avLst/>
          </a:prstGeom>
        </p:spPr>
        <p:txBody>
          <a:bodyPr vert="horz" wrap="square" lIns="0" tIns="13335" rIns="0" bIns="0" rtlCol="0">
            <a:spAutoFit/>
          </a:bodyPr>
          <a:lstStyle/>
          <a:p>
            <a:pPr marL="12700">
              <a:lnSpc>
                <a:spcPct val="100000"/>
              </a:lnSpc>
              <a:spcBef>
                <a:spcPts val="105"/>
              </a:spcBef>
              <a:tabLst>
                <a:tab pos="652780" algn="l"/>
              </a:tabLst>
            </a:pPr>
            <a:r>
              <a:rPr sz="2600" spc="25" dirty="0">
                <a:latin typeface="Times New Roman"/>
                <a:cs typeface="Times New Roman"/>
              </a:rPr>
              <a:t>(3)	</a:t>
            </a:r>
            <a:r>
              <a:rPr sz="2600" spc="90" dirty="0">
                <a:latin typeface="Times New Roman"/>
                <a:cs typeface="Times New Roman"/>
              </a:rPr>
              <a:t>from</a:t>
            </a:r>
            <a:r>
              <a:rPr sz="2600" spc="-75" dirty="0">
                <a:latin typeface="Times New Roman"/>
                <a:cs typeface="Times New Roman"/>
              </a:rPr>
              <a:t> </a:t>
            </a:r>
            <a:r>
              <a:rPr sz="2600" spc="114" dirty="0">
                <a:latin typeface="Times New Roman"/>
                <a:cs typeface="Times New Roman"/>
              </a:rPr>
              <a:t>manufacturers</a:t>
            </a:r>
            <a:r>
              <a:rPr sz="2600" spc="-150" dirty="0">
                <a:latin typeface="Times New Roman"/>
                <a:cs typeface="Times New Roman"/>
              </a:rPr>
              <a:t> </a:t>
            </a:r>
            <a:r>
              <a:rPr sz="2600" spc="20" dirty="0">
                <a:latin typeface="Times New Roman"/>
                <a:cs typeface="Times New Roman"/>
              </a:rPr>
              <a:t>of</a:t>
            </a:r>
            <a:r>
              <a:rPr sz="2600" spc="-10" dirty="0">
                <a:latin typeface="Times New Roman"/>
                <a:cs typeface="Times New Roman"/>
              </a:rPr>
              <a:t> </a:t>
            </a:r>
            <a:r>
              <a:rPr sz="2600" spc="145" dirty="0">
                <a:latin typeface="Times New Roman"/>
                <a:cs typeface="Times New Roman"/>
              </a:rPr>
              <a:t>other</a:t>
            </a:r>
            <a:r>
              <a:rPr sz="2600" spc="-125" dirty="0">
                <a:latin typeface="Times New Roman"/>
                <a:cs typeface="Times New Roman"/>
              </a:rPr>
              <a:t> </a:t>
            </a:r>
            <a:r>
              <a:rPr sz="2600" spc="60" dirty="0">
                <a:latin typeface="Times New Roman"/>
                <a:cs typeface="Times New Roman"/>
              </a:rPr>
              <a:t>foreign</a:t>
            </a:r>
            <a:r>
              <a:rPr sz="2600" spc="-114" dirty="0">
                <a:latin typeface="Times New Roman"/>
                <a:cs typeface="Times New Roman"/>
              </a:rPr>
              <a:t> </a:t>
            </a:r>
            <a:r>
              <a:rPr sz="2600" spc="95" dirty="0">
                <a:latin typeface="Times New Roman"/>
                <a:cs typeface="Times New Roman"/>
              </a:rPr>
              <a:t>countries.</a:t>
            </a:r>
            <a:endParaRPr sz="26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685800"/>
            <a:ext cx="6075045" cy="513715"/>
          </a:xfrm>
          <a:prstGeom prst="rect">
            <a:avLst/>
          </a:prstGeom>
        </p:spPr>
        <p:txBody>
          <a:bodyPr vert="horz" wrap="square" lIns="0" tIns="13335" rIns="0" bIns="0" rtlCol="0">
            <a:spAutoFit/>
          </a:bodyPr>
          <a:lstStyle/>
          <a:p>
            <a:pPr marL="12700">
              <a:lnSpc>
                <a:spcPct val="100000"/>
              </a:lnSpc>
              <a:spcBef>
                <a:spcPts val="105"/>
              </a:spcBef>
            </a:pPr>
            <a:r>
              <a:rPr spc="-5" dirty="0"/>
              <a:t>Meaning </a:t>
            </a:r>
            <a:r>
              <a:rPr dirty="0"/>
              <a:t>of </a:t>
            </a:r>
            <a:r>
              <a:rPr spc="-10" dirty="0"/>
              <a:t>International</a:t>
            </a:r>
            <a:r>
              <a:rPr spc="-85" dirty="0"/>
              <a:t> </a:t>
            </a:r>
            <a:r>
              <a:rPr spc="-15" dirty="0"/>
              <a:t>Marketing</a:t>
            </a:r>
          </a:p>
        </p:txBody>
      </p:sp>
      <p:sp>
        <p:nvSpPr>
          <p:cNvPr id="9" name="object 9"/>
          <p:cNvSpPr txBox="1"/>
          <p:nvPr/>
        </p:nvSpPr>
        <p:spPr>
          <a:xfrm>
            <a:off x="810259" y="1947799"/>
            <a:ext cx="7774305" cy="2800350"/>
          </a:xfrm>
          <a:prstGeom prst="rect">
            <a:avLst/>
          </a:prstGeom>
        </p:spPr>
        <p:txBody>
          <a:bodyPr vert="horz" wrap="square" lIns="0" tIns="13335" rIns="0" bIns="0" rtlCol="0">
            <a:spAutoFit/>
          </a:bodyPr>
          <a:lstStyle/>
          <a:p>
            <a:pPr marL="12700" marR="5080">
              <a:lnSpc>
                <a:spcPct val="100000"/>
              </a:lnSpc>
              <a:spcBef>
                <a:spcPts val="105"/>
              </a:spcBef>
            </a:pPr>
            <a:r>
              <a:rPr sz="2600" spc="75" dirty="0">
                <a:latin typeface="Times New Roman"/>
                <a:cs typeface="Times New Roman"/>
              </a:rPr>
              <a:t>It</a:t>
            </a:r>
            <a:r>
              <a:rPr sz="2600" spc="-105" dirty="0">
                <a:latin typeface="Times New Roman"/>
                <a:cs typeface="Times New Roman"/>
              </a:rPr>
              <a:t> </a:t>
            </a:r>
            <a:r>
              <a:rPr sz="2600" spc="130" dirty="0">
                <a:latin typeface="Times New Roman"/>
                <a:cs typeface="Times New Roman"/>
              </a:rPr>
              <a:t>to</a:t>
            </a:r>
            <a:r>
              <a:rPr sz="2600" spc="-105" dirty="0">
                <a:latin typeface="Times New Roman"/>
                <a:cs typeface="Times New Roman"/>
              </a:rPr>
              <a:t> </a:t>
            </a:r>
            <a:r>
              <a:rPr sz="2600" spc="160" dirty="0">
                <a:latin typeface="Times New Roman"/>
                <a:cs typeface="Times New Roman"/>
              </a:rPr>
              <a:t>the</a:t>
            </a:r>
            <a:r>
              <a:rPr sz="2600" spc="-70" dirty="0">
                <a:latin typeface="Times New Roman"/>
                <a:cs typeface="Times New Roman"/>
              </a:rPr>
              <a:t> </a:t>
            </a:r>
            <a:r>
              <a:rPr sz="2600" spc="80" dirty="0">
                <a:latin typeface="Times New Roman"/>
                <a:cs typeface="Times New Roman"/>
              </a:rPr>
              <a:t>buying</a:t>
            </a:r>
            <a:r>
              <a:rPr sz="2600" spc="-80" dirty="0">
                <a:latin typeface="Times New Roman"/>
                <a:cs typeface="Times New Roman"/>
              </a:rPr>
              <a:t> </a:t>
            </a:r>
            <a:r>
              <a:rPr sz="2600" spc="114" dirty="0">
                <a:latin typeface="Times New Roman"/>
                <a:cs typeface="Times New Roman"/>
              </a:rPr>
              <a:t>or</a:t>
            </a:r>
            <a:r>
              <a:rPr sz="2600" spc="-145" dirty="0">
                <a:latin typeface="Times New Roman"/>
                <a:cs typeface="Times New Roman"/>
              </a:rPr>
              <a:t> </a:t>
            </a:r>
            <a:r>
              <a:rPr sz="2600" spc="55" dirty="0">
                <a:latin typeface="Times New Roman"/>
                <a:cs typeface="Times New Roman"/>
              </a:rPr>
              <a:t>selling</a:t>
            </a:r>
            <a:r>
              <a:rPr sz="2600" spc="-85" dirty="0">
                <a:latin typeface="Times New Roman"/>
                <a:cs typeface="Times New Roman"/>
              </a:rPr>
              <a:t> </a:t>
            </a:r>
            <a:r>
              <a:rPr sz="2600" spc="20" dirty="0">
                <a:latin typeface="Times New Roman"/>
                <a:cs typeface="Times New Roman"/>
              </a:rPr>
              <a:t>of</a:t>
            </a:r>
            <a:r>
              <a:rPr sz="2600" spc="-15" dirty="0">
                <a:latin typeface="Times New Roman"/>
                <a:cs typeface="Times New Roman"/>
              </a:rPr>
              <a:t> </a:t>
            </a:r>
            <a:r>
              <a:rPr sz="2600" spc="75" dirty="0">
                <a:latin typeface="Times New Roman"/>
                <a:cs typeface="Times New Roman"/>
              </a:rPr>
              <a:t>goods</a:t>
            </a:r>
            <a:r>
              <a:rPr sz="2600" spc="-130" dirty="0">
                <a:latin typeface="Times New Roman"/>
                <a:cs typeface="Times New Roman"/>
              </a:rPr>
              <a:t> </a:t>
            </a:r>
            <a:r>
              <a:rPr sz="2600" spc="160" dirty="0">
                <a:latin typeface="Times New Roman"/>
                <a:cs typeface="Times New Roman"/>
              </a:rPr>
              <a:t>and</a:t>
            </a:r>
            <a:r>
              <a:rPr sz="2600" spc="-60" dirty="0">
                <a:latin typeface="Times New Roman"/>
                <a:cs typeface="Times New Roman"/>
              </a:rPr>
              <a:t> </a:t>
            </a:r>
            <a:r>
              <a:rPr sz="2600" spc="50" dirty="0">
                <a:latin typeface="Times New Roman"/>
                <a:cs typeface="Times New Roman"/>
              </a:rPr>
              <a:t>services</a:t>
            </a:r>
            <a:r>
              <a:rPr sz="2600" spc="-45" dirty="0">
                <a:latin typeface="Times New Roman"/>
                <a:cs typeface="Times New Roman"/>
              </a:rPr>
              <a:t> </a:t>
            </a:r>
            <a:r>
              <a:rPr sz="2600" spc="100" dirty="0">
                <a:latin typeface="Times New Roman"/>
                <a:cs typeface="Times New Roman"/>
              </a:rPr>
              <a:t>beyond  </a:t>
            </a:r>
            <a:r>
              <a:rPr sz="2600" spc="160" dirty="0">
                <a:latin typeface="Times New Roman"/>
                <a:cs typeface="Times New Roman"/>
              </a:rPr>
              <a:t>the </a:t>
            </a:r>
            <a:r>
              <a:rPr sz="2600" spc="114" dirty="0">
                <a:latin typeface="Times New Roman"/>
                <a:cs typeface="Times New Roman"/>
              </a:rPr>
              <a:t>boundaries </a:t>
            </a:r>
            <a:r>
              <a:rPr sz="2600" spc="20" dirty="0">
                <a:latin typeface="Times New Roman"/>
                <a:cs typeface="Times New Roman"/>
              </a:rPr>
              <a:t>of </a:t>
            </a:r>
            <a:r>
              <a:rPr sz="2600" spc="95" dirty="0">
                <a:latin typeface="Times New Roman"/>
                <a:cs typeface="Times New Roman"/>
              </a:rPr>
              <a:t>a </a:t>
            </a:r>
            <a:r>
              <a:rPr sz="2600" spc="70" dirty="0">
                <a:latin typeface="Times New Roman"/>
                <a:cs typeface="Times New Roman"/>
              </a:rPr>
              <a:t>country. </a:t>
            </a:r>
            <a:r>
              <a:rPr sz="2600" spc="175" dirty="0">
                <a:latin typeface="Times New Roman"/>
                <a:cs typeface="Times New Roman"/>
              </a:rPr>
              <a:t>When </a:t>
            </a:r>
            <a:r>
              <a:rPr sz="2600" spc="95" dirty="0">
                <a:latin typeface="Times New Roman"/>
                <a:cs typeface="Times New Roman"/>
              </a:rPr>
              <a:t>a </a:t>
            </a:r>
            <a:r>
              <a:rPr sz="2600" spc="114" dirty="0">
                <a:latin typeface="Times New Roman"/>
                <a:cs typeface="Times New Roman"/>
              </a:rPr>
              <a:t>country </a:t>
            </a:r>
            <a:r>
              <a:rPr sz="2600" spc="65" dirty="0">
                <a:latin typeface="Times New Roman"/>
                <a:cs typeface="Times New Roman"/>
              </a:rPr>
              <a:t>crosses  </a:t>
            </a:r>
            <a:r>
              <a:rPr sz="2600" spc="80" dirty="0">
                <a:latin typeface="Times New Roman"/>
                <a:cs typeface="Times New Roman"/>
              </a:rPr>
              <a:t>its </a:t>
            </a:r>
            <a:r>
              <a:rPr sz="2600" spc="110" dirty="0">
                <a:latin typeface="Times New Roman"/>
                <a:cs typeface="Times New Roman"/>
              </a:rPr>
              <a:t>national </a:t>
            </a:r>
            <a:r>
              <a:rPr sz="2600" spc="85" dirty="0">
                <a:latin typeface="Times New Roman"/>
                <a:cs typeface="Times New Roman"/>
              </a:rPr>
              <a:t>frontiers </a:t>
            </a:r>
            <a:r>
              <a:rPr sz="2600" spc="130" dirty="0">
                <a:latin typeface="Times New Roman"/>
                <a:cs typeface="Times New Roman"/>
              </a:rPr>
              <a:t>to </a:t>
            </a:r>
            <a:r>
              <a:rPr sz="2600" spc="120" dirty="0">
                <a:latin typeface="Times New Roman"/>
                <a:cs typeface="Times New Roman"/>
              </a:rPr>
              <a:t>market </a:t>
            </a:r>
            <a:r>
              <a:rPr sz="2600" spc="80" dirty="0">
                <a:latin typeface="Times New Roman"/>
                <a:cs typeface="Times New Roman"/>
              </a:rPr>
              <a:t>its </a:t>
            </a:r>
            <a:r>
              <a:rPr sz="2600" spc="120" dirty="0">
                <a:latin typeface="Times New Roman"/>
                <a:cs typeface="Times New Roman"/>
              </a:rPr>
              <a:t>products </a:t>
            </a:r>
            <a:r>
              <a:rPr sz="2600" spc="100" dirty="0">
                <a:latin typeface="Times New Roman"/>
                <a:cs typeface="Times New Roman"/>
              </a:rPr>
              <a:t>it </a:t>
            </a:r>
            <a:r>
              <a:rPr sz="2600" spc="20" dirty="0">
                <a:latin typeface="Times New Roman"/>
                <a:cs typeface="Times New Roman"/>
              </a:rPr>
              <a:t>is  </a:t>
            </a:r>
            <a:r>
              <a:rPr sz="2600" spc="90" dirty="0">
                <a:latin typeface="Times New Roman"/>
                <a:cs typeface="Times New Roman"/>
              </a:rPr>
              <a:t>indulging</a:t>
            </a:r>
            <a:r>
              <a:rPr sz="2600" spc="-5" dirty="0">
                <a:latin typeface="Times New Roman"/>
                <a:cs typeface="Times New Roman"/>
              </a:rPr>
              <a:t> </a:t>
            </a:r>
            <a:r>
              <a:rPr sz="2600" spc="105" dirty="0">
                <a:latin typeface="Times New Roman"/>
                <a:cs typeface="Times New Roman"/>
              </a:rPr>
              <a:t>in</a:t>
            </a:r>
            <a:r>
              <a:rPr sz="2600" spc="-35" dirty="0">
                <a:latin typeface="Times New Roman"/>
                <a:cs typeface="Times New Roman"/>
              </a:rPr>
              <a:t> </a:t>
            </a:r>
            <a:r>
              <a:rPr sz="2600" spc="114" dirty="0">
                <a:latin typeface="Times New Roman"/>
                <a:cs typeface="Times New Roman"/>
              </a:rPr>
              <a:t>international</a:t>
            </a:r>
            <a:r>
              <a:rPr sz="2600" spc="-15" dirty="0">
                <a:latin typeface="Times New Roman"/>
                <a:cs typeface="Times New Roman"/>
              </a:rPr>
              <a:t> </a:t>
            </a:r>
            <a:r>
              <a:rPr sz="2600" spc="90" dirty="0">
                <a:latin typeface="Times New Roman"/>
                <a:cs typeface="Times New Roman"/>
              </a:rPr>
              <a:t>marketing.</a:t>
            </a:r>
            <a:r>
              <a:rPr sz="2600" spc="-5" dirty="0">
                <a:latin typeface="Times New Roman"/>
                <a:cs typeface="Times New Roman"/>
              </a:rPr>
              <a:t> </a:t>
            </a:r>
            <a:r>
              <a:rPr sz="2600" spc="114" dirty="0">
                <a:latin typeface="Times New Roman"/>
                <a:cs typeface="Times New Roman"/>
              </a:rPr>
              <a:t>In</a:t>
            </a:r>
            <a:r>
              <a:rPr sz="2600" spc="-85" dirty="0">
                <a:latin typeface="Times New Roman"/>
                <a:cs typeface="Times New Roman"/>
              </a:rPr>
              <a:t> </a:t>
            </a:r>
            <a:r>
              <a:rPr sz="2600" spc="90" dirty="0">
                <a:latin typeface="Times New Roman"/>
                <a:cs typeface="Times New Roman"/>
              </a:rPr>
              <a:t>simple</a:t>
            </a:r>
            <a:r>
              <a:rPr sz="2600" spc="-145" dirty="0">
                <a:latin typeface="Times New Roman"/>
                <a:cs typeface="Times New Roman"/>
              </a:rPr>
              <a:t> </a:t>
            </a:r>
            <a:r>
              <a:rPr sz="2600" spc="60" dirty="0">
                <a:latin typeface="Times New Roman"/>
                <a:cs typeface="Times New Roman"/>
              </a:rPr>
              <a:t>words,  </a:t>
            </a:r>
            <a:r>
              <a:rPr sz="2600" spc="130" dirty="0">
                <a:latin typeface="Times New Roman"/>
                <a:cs typeface="Times New Roman"/>
              </a:rPr>
              <a:t>when </a:t>
            </a:r>
            <a:r>
              <a:rPr sz="2600" spc="90" dirty="0">
                <a:latin typeface="Times New Roman"/>
                <a:cs typeface="Times New Roman"/>
              </a:rPr>
              <a:t>two </a:t>
            </a:r>
            <a:r>
              <a:rPr sz="2600" spc="105" dirty="0">
                <a:latin typeface="Times New Roman"/>
                <a:cs typeface="Times New Roman"/>
              </a:rPr>
              <a:t>countries </a:t>
            </a:r>
            <a:r>
              <a:rPr sz="2600" spc="70" dirty="0">
                <a:latin typeface="Times New Roman"/>
                <a:cs typeface="Times New Roman"/>
              </a:rPr>
              <a:t>exchange </a:t>
            </a:r>
            <a:r>
              <a:rPr sz="2600" spc="160" dirty="0">
                <a:latin typeface="Times New Roman"/>
                <a:cs typeface="Times New Roman"/>
              </a:rPr>
              <a:t>the </a:t>
            </a:r>
            <a:r>
              <a:rPr sz="2600" spc="120" dirty="0">
                <a:latin typeface="Times New Roman"/>
                <a:cs typeface="Times New Roman"/>
              </a:rPr>
              <a:t>products </a:t>
            </a:r>
            <a:r>
              <a:rPr sz="2600" spc="160" dirty="0">
                <a:latin typeface="Times New Roman"/>
                <a:cs typeface="Times New Roman"/>
              </a:rPr>
              <a:t>and  </a:t>
            </a:r>
            <a:r>
              <a:rPr sz="2600" spc="50" dirty="0">
                <a:latin typeface="Times New Roman"/>
                <a:cs typeface="Times New Roman"/>
              </a:rPr>
              <a:t>services</a:t>
            </a:r>
            <a:r>
              <a:rPr sz="2600" spc="-125" dirty="0">
                <a:latin typeface="Times New Roman"/>
                <a:cs typeface="Times New Roman"/>
              </a:rPr>
              <a:t> </a:t>
            </a:r>
            <a:r>
              <a:rPr sz="2600" spc="110" dirty="0">
                <a:latin typeface="Times New Roman"/>
                <a:cs typeface="Times New Roman"/>
              </a:rPr>
              <a:t>with</a:t>
            </a:r>
            <a:r>
              <a:rPr sz="2600" spc="-70" dirty="0">
                <a:latin typeface="Times New Roman"/>
                <a:cs typeface="Times New Roman"/>
              </a:rPr>
              <a:t> </a:t>
            </a:r>
            <a:r>
              <a:rPr sz="2600" spc="160" dirty="0">
                <a:latin typeface="Times New Roman"/>
                <a:cs typeface="Times New Roman"/>
              </a:rPr>
              <a:t>the</a:t>
            </a:r>
            <a:r>
              <a:rPr sz="2600" spc="-70" dirty="0">
                <a:latin typeface="Times New Roman"/>
                <a:cs typeface="Times New Roman"/>
              </a:rPr>
              <a:t> </a:t>
            </a:r>
            <a:r>
              <a:rPr sz="2600" spc="80" dirty="0">
                <a:latin typeface="Times New Roman"/>
                <a:cs typeface="Times New Roman"/>
              </a:rPr>
              <a:t>motive</a:t>
            </a:r>
            <a:r>
              <a:rPr sz="2600" spc="-155" dirty="0">
                <a:latin typeface="Times New Roman"/>
                <a:cs typeface="Times New Roman"/>
              </a:rPr>
              <a:t> </a:t>
            </a:r>
            <a:r>
              <a:rPr sz="2600" spc="20" dirty="0">
                <a:latin typeface="Times New Roman"/>
                <a:cs typeface="Times New Roman"/>
              </a:rPr>
              <a:t>of</a:t>
            </a:r>
            <a:r>
              <a:rPr sz="2600" spc="55" dirty="0">
                <a:latin typeface="Times New Roman"/>
                <a:cs typeface="Times New Roman"/>
              </a:rPr>
              <a:t> </a:t>
            </a:r>
            <a:r>
              <a:rPr sz="2600" spc="90" dirty="0">
                <a:latin typeface="Times New Roman"/>
                <a:cs typeface="Times New Roman"/>
              </a:rPr>
              <a:t>business</a:t>
            </a:r>
            <a:r>
              <a:rPr sz="2600" spc="-114" dirty="0">
                <a:latin typeface="Times New Roman"/>
                <a:cs typeface="Times New Roman"/>
              </a:rPr>
              <a:t> </a:t>
            </a:r>
            <a:r>
              <a:rPr sz="2600" spc="110" dirty="0">
                <a:latin typeface="Times New Roman"/>
                <a:cs typeface="Times New Roman"/>
              </a:rPr>
              <a:t>trade,</a:t>
            </a:r>
            <a:r>
              <a:rPr sz="2600" spc="-20" dirty="0">
                <a:latin typeface="Times New Roman"/>
                <a:cs typeface="Times New Roman"/>
              </a:rPr>
              <a:t> </a:t>
            </a:r>
            <a:r>
              <a:rPr sz="2600" spc="160" dirty="0">
                <a:latin typeface="Times New Roman"/>
                <a:cs typeface="Times New Roman"/>
              </a:rPr>
              <a:t>the</a:t>
            </a:r>
            <a:r>
              <a:rPr sz="2600" spc="-100" dirty="0">
                <a:latin typeface="Times New Roman"/>
                <a:cs typeface="Times New Roman"/>
              </a:rPr>
              <a:t> </a:t>
            </a:r>
            <a:r>
              <a:rPr sz="2600" spc="70" dirty="0">
                <a:latin typeface="Times New Roman"/>
                <a:cs typeface="Times New Roman"/>
              </a:rPr>
              <a:t>process  </a:t>
            </a:r>
            <a:r>
              <a:rPr sz="2600" spc="25" dirty="0">
                <a:latin typeface="Times New Roman"/>
                <a:cs typeface="Times New Roman"/>
              </a:rPr>
              <a:t>is </a:t>
            </a:r>
            <a:r>
              <a:rPr sz="2600" spc="65" dirty="0">
                <a:latin typeface="Times New Roman"/>
                <a:cs typeface="Times New Roman"/>
              </a:rPr>
              <a:t>called </a:t>
            </a:r>
            <a:r>
              <a:rPr sz="2600" spc="114" dirty="0">
                <a:latin typeface="Times New Roman"/>
                <a:cs typeface="Times New Roman"/>
              </a:rPr>
              <a:t>International</a:t>
            </a:r>
            <a:r>
              <a:rPr sz="2600" spc="-260" dirty="0">
                <a:latin typeface="Times New Roman"/>
                <a:cs typeface="Times New Roman"/>
              </a:rPr>
              <a:t> </a:t>
            </a:r>
            <a:r>
              <a:rPr sz="2600" spc="70" dirty="0">
                <a:latin typeface="Times New Roman"/>
                <a:cs typeface="Times New Roman"/>
              </a:rPr>
              <a:t>Marketing.</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810259" y="1947799"/>
            <a:ext cx="7770495" cy="2958465"/>
          </a:xfrm>
          <a:prstGeom prst="rect">
            <a:avLst/>
          </a:prstGeom>
        </p:spPr>
        <p:txBody>
          <a:bodyPr vert="horz" wrap="square" lIns="0" tIns="13335" rIns="0" bIns="0" rtlCol="0">
            <a:spAutoFit/>
          </a:bodyPr>
          <a:lstStyle/>
          <a:p>
            <a:pPr marL="12700" marR="27940">
              <a:lnSpc>
                <a:spcPct val="100000"/>
              </a:lnSpc>
              <a:spcBef>
                <a:spcPts val="105"/>
              </a:spcBef>
            </a:pPr>
            <a:r>
              <a:rPr sz="2600" b="1" i="1" spc="-229" dirty="0">
                <a:latin typeface="Georgia"/>
                <a:cs typeface="Georgia"/>
              </a:rPr>
              <a:t>MORE </a:t>
            </a:r>
            <a:r>
              <a:rPr sz="2600" b="1" i="1" spc="-235" dirty="0">
                <a:latin typeface="Georgia"/>
                <a:cs typeface="Georgia"/>
              </a:rPr>
              <a:t>RISK </a:t>
            </a:r>
            <a:r>
              <a:rPr sz="2600" b="1" i="1" spc="-145" dirty="0">
                <a:latin typeface="Arial"/>
                <a:cs typeface="Arial"/>
              </a:rPr>
              <a:t>– </a:t>
            </a:r>
            <a:r>
              <a:rPr sz="2600" spc="50" dirty="0">
                <a:latin typeface="Times New Roman"/>
                <a:cs typeface="Times New Roman"/>
              </a:rPr>
              <a:t>Because </a:t>
            </a:r>
            <a:r>
              <a:rPr sz="2600" spc="20" dirty="0">
                <a:latin typeface="Times New Roman"/>
                <a:cs typeface="Times New Roman"/>
              </a:rPr>
              <a:t>of </a:t>
            </a:r>
            <a:r>
              <a:rPr sz="2600" spc="165" dirty="0">
                <a:latin typeface="Times New Roman"/>
                <a:cs typeface="Times New Roman"/>
              </a:rPr>
              <a:t>the </a:t>
            </a:r>
            <a:r>
              <a:rPr sz="2600" spc="85" dirty="0">
                <a:latin typeface="Times New Roman"/>
                <a:cs typeface="Times New Roman"/>
              </a:rPr>
              <a:t>longer </a:t>
            </a:r>
            <a:r>
              <a:rPr sz="2600" spc="130" dirty="0">
                <a:latin typeface="Times New Roman"/>
                <a:cs typeface="Times New Roman"/>
              </a:rPr>
              <a:t>time </a:t>
            </a:r>
            <a:r>
              <a:rPr sz="2600" spc="110" dirty="0">
                <a:latin typeface="Times New Roman"/>
                <a:cs typeface="Times New Roman"/>
              </a:rPr>
              <a:t>period  </a:t>
            </a:r>
            <a:r>
              <a:rPr sz="2600" spc="35" dirty="0">
                <a:latin typeface="Times New Roman"/>
                <a:cs typeface="Times New Roman"/>
              </a:rPr>
              <a:t>involved</a:t>
            </a:r>
            <a:r>
              <a:rPr sz="2600" spc="-100" dirty="0">
                <a:latin typeface="Times New Roman"/>
                <a:cs typeface="Times New Roman"/>
              </a:rPr>
              <a:t> </a:t>
            </a:r>
            <a:r>
              <a:rPr sz="2600" spc="145" dirty="0">
                <a:latin typeface="Times New Roman"/>
                <a:cs typeface="Times New Roman"/>
              </a:rPr>
              <a:t>due</a:t>
            </a:r>
            <a:r>
              <a:rPr sz="2600" spc="-90" dirty="0">
                <a:latin typeface="Times New Roman"/>
                <a:cs typeface="Times New Roman"/>
              </a:rPr>
              <a:t> </a:t>
            </a:r>
            <a:r>
              <a:rPr sz="2600" spc="130" dirty="0">
                <a:latin typeface="Times New Roman"/>
                <a:cs typeface="Times New Roman"/>
              </a:rPr>
              <a:t>to</a:t>
            </a:r>
            <a:r>
              <a:rPr sz="2600" spc="-85" dirty="0">
                <a:latin typeface="Times New Roman"/>
                <a:cs typeface="Times New Roman"/>
              </a:rPr>
              <a:t> </a:t>
            </a:r>
            <a:r>
              <a:rPr sz="2600" spc="80" dirty="0">
                <a:latin typeface="Times New Roman"/>
                <a:cs typeface="Times New Roman"/>
              </a:rPr>
              <a:t>longer</a:t>
            </a:r>
            <a:r>
              <a:rPr sz="2600" spc="-120" dirty="0">
                <a:latin typeface="Times New Roman"/>
                <a:cs typeface="Times New Roman"/>
              </a:rPr>
              <a:t> </a:t>
            </a:r>
            <a:r>
              <a:rPr sz="2600" spc="130" dirty="0">
                <a:latin typeface="Times New Roman"/>
                <a:cs typeface="Times New Roman"/>
              </a:rPr>
              <a:t>time</a:t>
            </a:r>
            <a:r>
              <a:rPr sz="2600" spc="-50" dirty="0">
                <a:latin typeface="Times New Roman"/>
                <a:cs typeface="Times New Roman"/>
              </a:rPr>
              <a:t> </a:t>
            </a:r>
            <a:r>
              <a:rPr sz="2600" spc="105" dirty="0">
                <a:latin typeface="Times New Roman"/>
                <a:cs typeface="Times New Roman"/>
              </a:rPr>
              <a:t>in</a:t>
            </a:r>
            <a:r>
              <a:rPr sz="2600" spc="-60" dirty="0">
                <a:latin typeface="Times New Roman"/>
                <a:cs typeface="Times New Roman"/>
              </a:rPr>
              <a:t> </a:t>
            </a:r>
            <a:r>
              <a:rPr sz="2600" spc="114" dirty="0">
                <a:latin typeface="Times New Roman"/>
                <a:cs typeface="Times New Roman"/>
              </a:rPr>
              <a:t>transit</a:t>
            </a:r>
            <a:r>
              <a:rPr sz="2600" spc="-135" dirty="0">
                <a:latin typeface="Times New Roman"/>
                <a:cs typeface="Times New Roman"/>
              </a:rPr>
              <a:t> </a:t>
            </a:r>
            <a:r>
              <a:rPr sz="2600" spc="160" dirty="0">
                <a:latin typeface="Times New Roman"/>
                <a:cs typeface="Times New Roman"/>
              </a:rPr>
              <a:t>and</a:t>
            </a:r>
            <a:r>
              <a:rPr sz="2600" spc="5" dirty="0">
                <a:latin typeface="Times New Roman"/>
                <a:cs typeface="Times New Roman"/>
              </a:rPr>
              <a:t> </a:t>
            </a:r>
            <a:r>
              <a:rPr sz="2600" spc="85" dirty="0">
                <a:latin typeface="Times New Roman"/>
                <a:cs typeface="Times New Roman"/>
              </a:rPr>
              <a:t>longer</a:t>
            </a:r>
            <a:r>
              <a:rPr sz="2600" spc="-160" dirty="0">
                <a:latin typeface="Times New Roman"/>
                <a:cs typeface="Times New Roman"/>
              </a:rPr>
              <a:t> </a:t>
            </a:r>
            <a:r>
              <a:rPr sz="2600" spc="100" dirty="0">
                <a:latin typeface="Times New Roman"/>
                <a:cs typeface="Times New Roman"/>
              </a:rPr>
              <a:t>credit  </a:t>
            </a:r>
            <a:r>
              <a:rPr sz="2600" spc="110" dirty="0">
                <a:latin typeface="Times New Roman"/>
                <a:cs typeface="Times New Roman"/>
              </a:rPr>
              <a:t>period</a:t>
            </a:r>
            <a:r>
              <a:rPr sz="2600" dirty="0">
                <a:latin typeface="Times New Roman"/>
                <a:cs typeface="Times New Roman"/>
              </a:rPr>
              <a:t> </a:t>
            </a:r>
            <a:r>
              <a:rPr sz="2600" spc="35" dirty="0">
                <a:latin typeface="Times New Roman"/>
                <a:cs typeface="Times New Roman"/>
              </a:rPr>
              <a:t>involved.</a:t>
            </a:r>
            <a:endParaRPr sz="2600">
              <a:latin typeface="Times New Roman"/>
              <a:cs typeface="Times New Roman"/>
            </a:endParaRPr>
          </a:p>
          <a:p>
            <a:pPr>
              <a:lnSpc>
                <a:spcPct val="100000"/>
              </a:lnSpc>
              <a:spcBef>
                <a:spcPts val="55"/>
              </a:spcBef>
            </a:pPr>
            <a:endParaRPr sz="3750">
              <a:latin typeface="Times New Roman"/>
              <a:cs typeface="Times New Roman"/>
            </a:endParaRPr>
          </a:p>
          <a:p>
            <a:pPr marL="12700" marR="5080">
              <a:lnSpc>
                <a:spcPct val="100000"/>
              </a:lnSpc>
            </a:pPr>
            <a:r>
              <a:rPr sz="2600" b="1" i="1" spc="-254" dirty="0">
                <a:latin typeface="Georgia"/>
                <a:cs typeface="Georgia"/>
              </a:rPr>
              <a:t>DIFFERENT </a:t>
            </a:r>
            <a:r>
              <a:rPr sz="2600" b="1" i="1" spc="-280" dirty="0">
                <a:latin typeface="Georgia"/>
                <a:cs typeface="Georgia"/>
              </a:rPr>
              <a:t>LEGAL SYSTEMS </a:t>
            </a:r>
            <a:r>
              <a:rPr sz="2600" b="1" i="1" spc="-145" dirty="0">
                <a:latin typeface="Arial"/>
                <a:cs typeface="Arial"/>
              </a:rPr>
              <a:t>– </a:t>
            </a:r>
            <a:r>
              <a:rPr sz="2600" spc="65" dirty="0">
                <a:latin typeface="Times New Roman"/>
                <a:cs typeface="Times New Roman"/>
              </a:rPr>
              <a:t>Each </a:t>
            </a:r>
            <a:r>
              <a:rPr sz="2600" spc="114" dirty="0">
                <a:latin typeface="Times New Roman"/>
                <a:cs typeface="Times New Roman"/>
              </a:rPr>
              <a:t>country has </a:t>
            </a:r>
            <a:r>
              <a:rPr sz="2600" spc="75" dirty="0">
                <a:latin typeface="Times New Roman"/>
                <a:cs typeface="Times New Roman"/>
              </a:rPr>
              <a:t>its  </a:t>
            </a:r>
            <a:r>
              <a:rPr sz="2600" spc="95" dirty="0">
                <a:latin typeface="Times New Roman"/>
                <a:cs typeface="Times New Roman"/>
              </a:rPr>
              <a:t>own</a:t>
            </a:r>
            <a:r>
              <a:rPr sz="2600" spc="-55" dirty="0">
                <a:latin typeface="Times New Roman"/>
                <a:cs typeface="Times New Roman"/>
              </a:rPr>
              <a:t> </a:t>
            </a:r>
            <a:r>
              <a:rPr sz="2600" spc="45" dirty="0">
                <a:latin typeface="Times New Roman"/>
                <a:cs typeface="Times New Roman"/>
              </a:rPr>
              <a:t>legal</a:t>
            </a:r>
            <a:r>
              <a:rPr sz="2600" spc="-70" dirty="0">
                <a:latin typeface="Times New Roman"/>
                <a:cs typeface="Times New Roman"/>
              </a:rPr>
              <a:t> </a:t>
            </a:r>
            <a:r>
              <a:rPr sz="2600" spc="80" dirty="0">
                <a:latin typeface="Times New Roman"/>
                <a:cs typeface="Times New Roman"/>
              </a:rPr>
              <a:t>system</a:t>
            </a:r>
            <a:r>
              <a:rPr sz="2600" spc="-114" dirty="0">
                <a:latin typeface="Times New Roman"/>
                <a:cs typeface="Times New Roman"/>
              </a:rPr>
              <a:t> </a:t>
            </a:r>
            <a:r>
              <a:rPr sz="2600" spc="160" dirty="0">
                <a:latin typeface="Times New Roman"/>
                <a:cs typeface="Times New Roman"/>
              </a:rPr>
              <a:t>and</a:t>
            </a:r>
            <a:r>
              <a:rPr sz="2600" spc="-70" dirty="0">
                <a:latin typeface="Times New Roman"/>
                <a:cs typeface="Times New Roman"/>
              </a:rPr>
              <a:t> </a:t>
            </a:r>
            <a:r>
              <a:rPr sz="2600" spc="100" dirty="0">
                <a:latin typeface="Times New Roman"/>
                <a:cs typeface="Times New Roman"/>
              </a:rPr>
              <a:t>often</a:t>
            </a:r>
            <a:r>
              <a:rPr sz="2600" spc="-90" dirty="0">
                <a:latin typeface="Times New Roman"/>
                <a:cs typeface="Times New Roman"/>
              </a:rPr>
              <a:t> </a:t>
            </a:r>
            <a:r>
              <a:rPr sz="2600" spc="160" dirty="0">
                <a:latin typeface="Times New Roman"/>
                <a:cs typeface="Times New Roman"/>
              </a:rPr>
              <a:t>the</a:t>
            </a:r>
            <a:r>
              <a:rPr sz="2600" spc="-70" dirty="0">
                <a:latin typeface="Times New Roman"/>
                <a:cs typeface="Times New Roman"/>
              </a:rPr>
              <a:t> </a:t>
            </a:r>
            <a:r>
              <a:rPr sz="2600" spc="45" dirty="0">
                <a:latin typeface="Times New Roman"/>
                <a:cs typeface="Times New Roman"/>
              </a:rPr>
              <a:t>legal</a:t>
            </a:r>
            <a:r>
              <a:rPr sz="2600" spc="-50" dirty="0">
                <a:latin typeface="Times New Roman"/>
                <a:cs typeface="Times New Roman"/>
              </a:rPr>
              <a:t> </a:t>
            </a:r>
            <a:r>
              <a:rPr sz="2600" spc="75" dirty="0">
                <a:latin typeface="Times New Roman"/>
                <a:cs typeface="Times New Roman"/>
              </a:rPr>
              <a:t>systems</a:t>
            </a:r>
            <a:r>
              <a:rPr sz="2600" spc="-155" dirty="0">
                <a:latin typeface="Times New Roman"/>
                <a:cs typeface="Times New Roman"/>
              </a:rPr>
              <a:t> </a:t>
            </a:r>
            <a:r>
              <a:rPr sz="2600" spc="105" dirty="0">
                <a:latin typeface="Times New Roman"/>
                <a:cs typeface="Times New Roman"/>
              </a:rPr>
              <a:t>operating  </a:t>
            </a:r>
            <a:r>
              <a:rPr sz="2600" spc="110" dirty="0">
                <a:latin typeface="Times New Roman"/>
                <a:cs typeface="Times New Roman"/>
              </a:rPr>
              <a:t>in</a:t>
            </a:r>
            <a:r>
              <a:rPr sz="2600" spc="-114" dirty="0">
                <a:latin typeface="Times New Roman"/>
                <a:cs typeface="Times New Roman"/>
              </a:rPr>
              <a:t> </a:t>
            </a:r>
            <a:r>
              <a:rPr sz="2600" spc="80" dirty="0">
                <a:latin typeface="Times New Roman"/>
                <a:cs typeface="Times New Roman"/>
              </a:rPr>
              <a:t>different</a:t>
            </a:r>
            <a:r>
              <a:rPr sz="2600" spc="-120" dirty="0">
                <a:latin typeface="Times New Roman"/>
                <a:cs typeface="Times New Roman"/>
              </a:rPr>
              <a:t> </a:t>
            </a:r>
            <a:r>
              <a:rPr sz="2600" spc="105" dirty="0">
                <a:latin typeface="Times New Roman"/>
                <a:cs typeface="Times New Roman"/>
              </a:rPr>
              <a:t>countries</a:t>
            </a:r>
            <a:r>
              <a:rPr sz="2600" spc="-150" dirty="0">
                <a:latin typeface="Times New Roman"/>
                <a:cs typeface="Times New Roman"/>
              </a:rPr>
              <a:t> </a:t>
            </a:r>
            <a:r>
              <a:rPr sz="2600" spc="40" dirty="0">
                <a:latin typeface="Times New Roman"/>
                <a:cs typeface="Times New Roman"/>
              </a:rPr>
              <a:t>differ</a:t>
            </a:r>
            <a:r>
              <a:rPr sz="2600" spc="-105" dirty="0">
                <a:latin typeface="Times New Roman"/>
                <a:cs typeface="Times New Roman"/>
              </a:rPr>
              <a:t> </a:t>
            </a:r>
            <a:r>
              <a:rPr sz="2600" spc="90" dirty="0">
                <a:latin typeface="Times New Roman"/>
                <a:cs typeface="Times New Roman"/>
              </a:rPr>
              <a:t>from</a:t>
            </a:r>
            <a:r>
              <a:rPr sz="2600" spc="-110" dirty="0">
                <a:latin typeface="Times New Roman"/>
                <a:cs typeface="Times New Roman"/>
              </a:rPr>
              <a:t> </a:t>
            </a:r>
            <a:r>
              <a:rPr sz="2600" spc="110" dirty="0">
                <a:latin typeface="Times New Roman"/>
                <a:cs typeface="Times New Roman"/>
              </a:rPr>
              <a:t>each</a:t>
            </a:r>
            <a:r>
              <a:rPr sz="2600" spc="-100" dirty="0">
                <a:latin typeface="Times New Roman"/>
                <a:cs typeface="Times New Roman"/>
              </a:rPr>
              <a:t> </a:t>
            </a:r>
            <a:r>
              <a:rPr sz="2600" spc="85" dirty="0">
                <a:latin typeface="Times New Roman"/>
                <a:cs typeface="Times New Roman"/>
              </a:rPr>
              <a:t>other.</a:t>
            </a:r>
            <a:endParaRPr sz="26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457200"/>
            <a:ext cx="8255000" cy="1001394"/>
          </a:xfrm>
          <a:prstGeom prst="rect">
            <a:avLst/>
          </a:prstGeom>
        </p:spPr>
        <p:txBody>
          <a:bodyPr vert="horz" wrap="square" lIns="0" tIns="13335" rIns="0" bIns="0" rtlCol="0">
            <a:spAutoFit/>
          </a:bodyPr>
          <a:lstStyle/>
          <a:p>
            <a:pPr marL="12700" marR="5080">
              <a:lnSpc>
                <a:spcPct val="100000"/>
              </a:lnSpc>
              <a:spcBef>
                <a:spcPts val="105"/>
              </a:spcBef>
            </a:pPr>
            <a:r>
              <a:rPr spc="-45" dirty="0"/>
              <a:t>NATURE </a:t>
            </a:r>
            <a:r>
              <a:rPr dirty="0"/>
              <a:t>OF </a:t>
            </a:r>
            <a:r>
              <a:rPr spc="-25" dirty="0"/>
              <a:t>INTERNATIONAL </a:t>
            </a:r>
            <a:r>
              <a:rPr spc="-5" dirty="0"/>
              <a:t>MARKETING  DIFFERENT </a:t>
            </a:r>
            <a:r>
              <a:rPr spc="-45" dirty="0"/>
              <a:t>MONETARY </a:t>
            </a:r>
            <a:r>
              <a:rPr spc="-25" dirty="0"/>
              <a:t>SYSTEMS</a:t>
            </a:r>
            <a:r>
              <a:rPr spc="60" dirty="0"/>
              <a:t> </a:t>
            </a:r>
            <a:r>
              <a:rPr dirty="0"/>
              <a:t>–</a:t>
            </a:r>
          </a:p>
        </p:txBody>
      </p:sp>
      <p:sp>
        <p:nvSpPr>
          <p:cNvPr id="9" name="object 9"/>
          <p:cNvSpPr txBox="1"/>
          <p:nvPr/>
        </p:nvSpPr>
        <p:spPr>
          <a:xfrm>
            <a:off x="810259" y="1912061"/>
            <a:ext cx="7723505" cy="4232910"/>
          </a:xfrm>
          <a:prstGeom prst="rect">
            <a:avLst/>
          </a:prstGeom>
        </p:spPr>
        <p:txBody>
          <a:bodyPr vert="horz" wrap="square" lIns="0" tIns="12700" rIns="0" bIns="0" rtlCol="0">
            <a:spAutoFit/>
          </a:bodyPr>
          <a:lstStyle/>
          <a:p>
            <a:pPr marL="12700">
              <a:lnSpc>
                <a:spcPts val="2740"/>
              </a:lnSpc>
              <a:spcBef>
                <a:spcPts val="100"/>
              </a:spcBef>
            </a:pPr>
            <a:r>
              <a:rPr sz="2400" spc="90" dirty="0">
                <a:latin typeface="Times New Roman"/>
                <a:cs typeface="Times New Roman"/>
              </a:rPr>
              <a:t>Monetary</a:t>
            </a:r>
            <a:r>
              <a:rPr sz="2400" spc="-100" dirty="0">
                <a:latin typeface="Times New Roman"/>
                <a:cs typeface="Times New Roman"/>
              </a:rPr>
              <a:t> </a:t>
            </a:r>
            <a:r>
              <a:rPr sz="2400" spc="70" dirty="0">
                <a:latin typeface="Times New Roman"/>
                <a:cs typeface="Times New Roman"/>
              </a:rPr>
              <a:t>system</a:t>
            </a:r>
            <a:r>
              <a:rPr sz="2400" spc="-95" dirty="0">
                <a:latin typeface="Times New Roman"/>
                <a:cs typeface="Times New Roman"/>
              </a:rPr>
              <a:t> </a:t>
            </a:r>
            <a:r>
              <a:rPr sz="2400" spc="145" dirty="0">
                <a:latin typeface="Times New Roman"/>
                <a:cs typeface="Times New Roman"/>
              </a:rPr>
              <a:t>and</a:t>
            </a:r>
            <a:r>
              <a:rPr sz="2400" spc="-55" dirty="0">
                <a:latin typeface="Times New Roman"/>
                <a:cs typeface="Times New Roman"/>
              </a:rPr>
              <a:t> </a:t>
            </a:r>
            <a:r>
              <a:rPr sz="2400" spc="60" dirty="0">
                <a:latin typeface="Times New Roman"/>
                <a:cs typeface="Times New Roman"/>
              </a:rPr>
              <a:t>exchange</a:t>
            </a:r>
            <a:r>
              <a:rPr sz="2400" spc="-114" dirty="0">
                <a:latin typeface="Times New Roman"/>
                <a:cs typeface="Times New Roman"/>
              </a:rPr>
              <a:t> </a:t>
            </a:r>
            <a:r>
              <a:rPr sz="2400" spc="55" dirty="0">
                <a:latin typeface="Times New Roman"/>
                <a:cs typeface="Times New Roman"/>
              </a:rPr>
              <a:t>value</a:t>
            </a:r>
            <a:r>
              <a:rPr sz="2400" spc="-120" dirty="0">
                <a:latin typeface="Times New Roman"/>
                <a:cs typeface="Times New Roman"/>
              </a:rPr>
              <a:t> </a:t>
            </a:r>
            <a:r>
              <a:rPr sz="2400" spc="20" dirty="0">
                <a:latin typeface="Times New Roman"/>
                <a:cs typeface="Times New Roman"/>
              </a:rPr>
              <a:t>of</a:t>
            </a:r>
            <a:r>
              <a:rPr sz="2400" spc="-5" dirty="0">
                <a:latin typeface="Times New Roman"/>
                <a:cs typeface="Times New Roman"/>
              </a:rPr>
              <a:t> </a:t>
            </a:r>
            <a:r>
              <a:rPr sz="2400" spc="100" dirty="0">
                <a:latin typeface="Times New Roman"/>
                <a:cs typeface="Times New Roman"/>
              </a:rPr>
              <a:t>each</a:t>
            </a:r>
            <a:r>
              <a:rPr sz="2400" spc="-105" dirty="0">
                <a:latin typeface="Times New Roman"/>
                <a:cs typeface="Times New Roman"/>
              </a:rPr>
              <a:t> </a:t>
            </a:r>
            <a:r>
              <a:rPr sz="2400" spc="85" dirty="0">
                <a:latin typeface="Times New Roman"/>
                <a:cs typeface="Times New Roman"/>
              </a:rPr>
              <a:t>country's</a:t>
            </a:r>
            <a:endParaRPr sz="2400">
              <a:latin typeface="Times New Roman"/>
              <a:cs typeface="Times New Roman"/>
            </a:endParaRPr>
          </a:p>
          <a:p>
            <a:pPr marL="12700">
              <a:lnSpc>
                <a:spcPts val="2740"/>
              </a:lnSpc>
            </a:pPr>
            <a:r>
              <a:rPr sz="2400" spc="85" dirty="0">
                <a:latin typeface="Times New Roman"/>
                <a:cs typeface="Times New Roman"/>
              </a:rPr>
              <a:t>currency</a:t>
            </a:r>
            <a:r>
              <a:rPr sz="2400" spc="-100" dirty="0">
                <a:latin typeface="Times New Roman"/>
                <a:cs typeface="Times New Roman"/>
              </a:rPr>
              <a:t> </a:t>
            </a:r>
            <a:r>
              <a:rPr sz="2400" spc="85" dirty="0">
                <a:latin typeface="Times New Roman"/>
                <a:cs typeface="Times New Roman"/>
              </a:rPr>
              <a:t>are</a:t>
            </a:r>
            <a:r>
              <a:rPr sz="2400" spc="-120" dirty="0">
                <a:latin typeface="Times New Roman"/>
                <a:cs typeface="Times New Roman"/>
              </a:rPr>
              <a:t> </a:t>
            </a:r>
            <a:r>
              <a:rPr sz="2400" spc="70" dirty="0">
                <a:latin typeface="Times New Roman"/>
                <a:cs typeface="Times New Roman"/>
              </a:rPr>
              <a:t>different</a:t>
            </a:r>
            <a:r>
              <a:rPr sz="2400" spc="-85" dirty="0">
                <a:latin typeface="Times New Roman"/>
                <a:cs typeface="Times New Roman"/>
              </a:rPr>
              <a:t> </a:t>
            </a:r>
            <a:r>
              <a:rPr sz="2400" spc="80" dirty="0">
                <a:latin typeface="Times New Roman"/>
                <a:cs typeface="Times New Roman"/>
              </a:rPr>
              <a:t>from</a:t>
            </a:r>
            <a:r>
              <a:rPr sz="2400" spc="-65" dirty="0">
                <a:latin typeface="Times New Roman"/>
                <a:cs typeface="Times New Roman"/>
              </a:rPr>
              <a:t> </a:t>
            </a:r>
            <a:r>
              <a:rPr sz="2400" spc="155" dirty="0">
                <a:latin typeface="Times New Roman"/>
                <a:cs typeface="Times New Roman"/>
              </a:rPr>
              <a:t>that</a:t>
            </a:r>
            <a:r>
              <a:rPr sz="2400" spc="-125" dirty="0">
                <a:latin typeface="Times New Roman"/>
                <a:cs typeface="Times New Roman"/>
              </a:rPr>
              <a:t> </a:t>
            </a:r>
            <a:r>
              <a:rPr sz="2400" spc="20" dirty="0">
                <a:latin typeface="Times New Roman"/>
                <a:cs typeface="Times New Roman"/>
              </a:rPr>
              <a:t>of</a:t>
            </a:r>
            <a:r>
              <a:rPr sz="2400" spc="30" dirty="0">
                <a:latin typeface="Times New Roman"/>
                <a:cs typeface="Times New Roman"/>
              </a:rPr>
              <a:t> </a:t>
            </a:r>
            <a:r>
              <a:rPr sz="2400" spc="145" dirty="0">
                <a:latin typeface="Times New Roman"/>
                <a:cs typeface="Times New Roman"/>
              </a:rPr>
              <a:t>the</a:t>
            </a:r>
            <a:r>
              <a:rPr sz="2400" spc="-125" dirty="0">
                <a:latin typeface="Times New Roman"/>
                <a:cs typeface="Times New Roman"/>
              </a:rPr>
              <a:t> </a:t>
            </a:r>
            <a:r>
              <a:rPr sz="2400" spc="75" dirty="0">
                <a:latin typeface="Times New Roman"/>
                <a:cs typeface="Times New Roman"/>
              </a:rPr>
              <a:t>other.</a:t>
            </a:r>
            <a:endParaRPr sz="2400">
              <a:latin typeface="Times New Roman"/>
              <a:cs typeface="Times New Roman"/>
            </a:endParaRPr>
          </a:p>
          <a:p>
            <a:pPr marL="12700" marR="5080">
              <a:lnSpc>
                <a:spcPct val="90000"/>
              </a:lnSpc>
              <a:spcBef>
                <a:spcPts val="575"/>
              </a:spcBef>
            </a:pPr>
            <a:r>
              <a:rPr sz="2400" b="1" i="1" spc="-195" dirty="0">
                <a:latin typeface="Georgia"/>
                <a:cs typeface="Georgia"/>
              </a:rPr>
              <a:t>CREDIT </a:t>
            </a:r>
            <a:r>
              <a:rPr sz="2400" b="1" i="1" spc="-200" dirty="0">
                <a:latin typeface="Georgia"/>
                <a:cs typeface="Georgia"/>
              </a:rPr>
              <a:t>ORIENTED </a:t>
            </a:r>
            <a:r>
              <a:rPr sz="2400" dirty="0">
                <a:latin typeface="Times New Roman"/>
                <a:cs typeface="Times New Roman"/>
              </a:rPr>
              <a:t>– </a:t>
            </a:r>
            <a:r>
              <a:rPr sz="2400" spc="60" dirty="0">
                <a:latin typeface="Times New Roman"/>
                <a:cs typeface="Times New Roman"/>
              </a:rPr>
              <a:t>Developing </a:t>
            </a:r>
            <a:r>
              <a:rPr sz="2400" spc="95" dirty="0">
                <a:latin typeface="Times New Roman"/>
                <a:cs typeface="Times New Roman"/>
              </a:rPr>
              <a:t>countries </a:t>
            </a:r>
            <a:r>
              <a:rPr sz="2400" spc="75" dirty="0">
                <a:latin typeface="Times New Roman"/>
                <a:cs typeface="Times New Roman"/>
              </a:rPr>
              <a:t>prefer </a:t>
            </a:r>
            <a:r>
              <a:rPr sz="2400" spc="120" dirty="0">
                <a:latin typeface="Times New Roman"/>
                <a:cs typeface="Times New Roman"/>
              </a:rPr>
              <a:t>to </a:t>
            </a:r>
            <a:r>
              <a:rPr sz="2400" spc="70" dirty="0">
                <a:latin typeface="Times New Roman"/>
                <a:cs typeface="Times New Roman"/>
              </a:rPr>
              <a:t>buy  </a:t>
            </a:r>
            <a:r>
              <a:rPr sz="2400" spc="65" dirty="0">
                <a:latin typeface="Times New Roman"/>
                <a:cs typeface="Times New Roman"/>
              </a:rPr>
              <a:t>goods </a:t>
            </a:r>
            <a:r>
              <a:rPr sz="2400" spc="80" dirty="0">
                <a:latin typeface="Times New Roman"/>
                <a:cs typeface="Times New Roman"/>
              </a:rPr>
              <a:t>from </a:t>
            </a:r>
            <a:r>
              <a:rPr sz="2400" spc="110" dirty="0">
                <a:latin typeface="Times New Roman"/>
                <a:cs typeface="Times New Roman"/>
              </a:rPr>
              <a:t>those </a:t>
            </a:r>
            <a:r>
              <a:rPr sz="2400" spc="95" dirty="0">
                <a:latin typeface="Times New Roman"/>
                <a:cs typeface="Times New Roman"/>
              </a:rPr>
              <a:t>countries </a:t>
            </a:r>
            <a:r>
              <a:rPr sz="2400" spc="85" dirty="0">
                <a:latin typeface="Times New Roman"/>
                <a:cs typeface="Times New Roman"/>
              </a:rPr>
              <a:t>which </a:t>
            </a:r>
            <a:r>
              <a:rPr sz="2400" spc="35" dirty="0">
                <a:latin typeface="Times New Roman"/>
                <a:cs typeface="Times New Roman"/>
              </a:rPr>
              <a:t>offer </a:t>
            </a:r>
            <a:r>
              <a:rPr sz="2400" spc="60" dirty="0">
                <a:latin typeface="Times New Roman"/>
                <a:cs typeface="Times New Roman"/>
              </a:rPr>
              <a:t>liberal </a:t>
            </a:r>
            <a:r>
              <a:rPr sz="2400" spc="90" dirty="0">
                <a:latin typeface="Times New Roman"/>
                <a:cs typeface="Times New Roman"/>
              </a:rPr>
              <a:t>credit  </a:t>
            </a:r>
            <a:r>
              <a:rPr sz="2400" spc="40" dirty="0">
                <a:latin typeface="Times New Roman"/>
                <a:cs typeface="Times New Roman"/>
              </a:rPr>
              <a:t>facilities</a:t>
            </a:r>
            <a:r>
              <a:rPr sz="2400" spc="-75" dirty="0">
                <a:latin typeface="Times New Roman"/>
                <a:cs typeface="Times New Roman"/>
              </a:rPr>
              <a:t> </a:t>
            </a:r>
            <a:r>
              <a:rPr sz="2400" spc="25" dirty="0">
                <a:latin typeface="Times New Roman"/>
                <a:cs typeface="Times New Roman"/>
              </a:rPr>
              <a:t>i.e.</a:t>
            </a:r>
            <a:r>
              <a:rPr sz="2400" spc="-50" dirty="0">
                <a:latin typeface="Times New Roman"/>
                <a:cs typeface="Times New Roman"/>
              </a:rPr>
              <a:t> </a:t>
            </a:r>
            <a:r>
              <a:rPr sz="2400" spc="105" dirty="0">
                <a:latin typeface="Times New Roman"/>
                <a:cs typeface="Times New Roman"/>
              </a:rPr>
              <a:t>period</a:t>
            </a:r>
            <a:r>
              <a:rPr sz="2400" spc="-65" dirty="0">
                <a:latin typeface="Times New Roman"/>
                <a:cs typeface="Times New Roman"/>
              </a:rPr>
              <a:t> </a:t>
            </a:r>
            <a:r>
              <a:rPr sz="2400" spc="20" dirty="0">
                <a:latin typeface="Times New Roman"/>
                <a:cs typeface="Times New Roman"/>
              </a:rPr>
              <a:t>of</a:t>
            </a:r>
            <a:r>
              <a:rPr sz="2400" spc="25" dirty="0">
                <a:latin typeface="Times New Roman"/>
                <a:cs typeface="Times New Roman"/>
              </a:rPr>
              <a:t> </a:t>
            </a:r>
            <a:r>
              <a:rPr sz="2400" spc="110" dirty="0">
                <a:latin typeface="Times New Roman"/>
                <a:cs typeface="Times New Roman"/>
              </a:rPr>
              <a:t>payment</a:t>
            </a:r>
            <a:r>
              <a:rPr sz="2400" spc="-114" dirty="0">
                <a:latin typeface="Times New Roman"/>
                <a:cs typeface="Times New Roman"/>
              </a:rPr>
              <a:t> </a:t>
            </a:r>
            <a:r>
              <a:rPr sz="2400" spc="105" dirty="0">
                <a:latin typeface="Times New Roman"/>
                <a:cs typeface="Times New Roman"/>
              </a:rPr>
              <a:t>should</a:t>
            </a:r>
            <a:r>
              <a:rPr sz="2400" spc="10" dirty="0">
                <a:latin typeface="Times New Roman"/>
                <a:cs typeface="Times New Roman"/>
              </a:rPr>
              <a:t> </a:t>
            </a:r>
            <a:r>
              <a:rPr sz="2400" spc="105" dirty="0">
                <a:latin typeface="Times New Roman"/>
                <a:cs typeface="Times New Roman"/>
              </a:rPr>
              <a:t>be</a:t>
            </a:r>
            <a:r>
              <a:rPr sz="2400" spc="-55" dirty="0">
                <a:latin typeface="Times New Roman"/>
                <a:cs typeface="Times New Roman"/>
              </a:rPr>
              <a:t> </a:t>
            </a:r>
            <a:r>
              <a:rPr sz="2400" spc="75" dirty="0">
                <a:latin typeface="Times New Roman"/>
                <a:cs typeface="Times New Roman"/>
              </a:rPr>
              <a:t>long</a:t>
            </a:r>
            <a:r>
              <a:rPr sz="2400" spc="-35" dirty="0">
                <a:latin typeface="Times New Roman"/>
                <a:cs typeface="Times New Roman"/>
              </a:rPr>
              <a:t> </a:t>
            </a:r>
            <a:r>
              <a:rPr sz="2400" spc="145" dirty="0">
                <a:latin typeface="Times New Roman"/>
                <a:cs typeface="Times New Roman"/>
              </a:rPr>
              <a:t>and</a:t>
            </a:r>
            <a:r>
              <a:rPr sz="2400" spc="5" dirty="0">
                <a:latin typeface="Times New Roman"/>
                <a:cs typeface="Times New Roman"/>
              </a:rPr>
              <a:t> </a:t>
            </a:r>
            <a:r>
              <a:rPr sz="2400" spc="100" dirty="0">
                <a:latin typeface="Times New Roman"/>
                <a:cs typeface="Times New Roman"/>
              </a:rPr>
              <a:t>interest  </a:t>
            </a:r>
            <a:r>
              <a:rPr sz="2400" spc="85" dirty="0">
                <a:latin typeface="Times New Roman"/>
                <a:cs typeface="Times New Roman"/>
              </a:rPr>
              <a:t>charged </a:t>
            </a:r>
            <a:r>
              <a:rPr sz="2400" spc="110" dirty="0">
                <a:latin typeface="Times New Roman"/>
                <a:cs typeface="Times New Roman"/>
              </a:rPr>
              <a:t>should </a:t>
            </a:r>
            <a:r>
              <a:rPr sz="2400" spc="105" dirty="0">
                <a:latin typeface="Times New Roman"/>
                <a:cs typeface="Times New Roman"/>
              </a:rPr>
              <a:t>be</a:t>
            </a:r>
            <a:r>
              <a:rPr sz="2400" spc="-300" dirty="0">
                <a:latin typeface="Times New Roman"/>
                <a:cs typeface="Times New Roman"/>
              </a:rPr>
              <a:t> </a:t>
            </a:r>
            <a:r>
              <a:rPr sz="2400" spc="-40" dirty="0">
                <a:latin typeface="Times New Roman"/>
                <a:cs typeface="Times New Roman"/>
              </a:rPr>
              <a:t>low.</a:t>
            </a:r>
            <a:endParaRPr sz="2400">
              <a:latin typeface="Times New Roman"/>
              <a:cs typeface="Times New Roman"/>
            </a:endParaRPr>
          </a:p>
          <a:p>
            <a:pPr marL="12700" marR="17145">
              <a:lnSpc>
                <a:spcPts val="2590"/>
              </a:lnSpc>
              <a:spcBef>
                <a:spcPts val="620"/>
              </a:spcBef>
            </a:pPr>
            <a:r>
              <a:rPr sz="2400" b="1" i="1" spc="-200" dirty="0">
                <a:latin typeface="Georgia"/>
                <a:cs typeface="Georgia"/>
              </a:rPr>
              <a:t>CONTROLLING </a:t>
            </a:r>
            <a:r>
              <a:rPr sz="2400" b="1" i="1" spc="-265" dirty="0">
                <a:latin typeface="Georgia"/>
                <a:cs typeface="Georgia"/>
              </a:rPr>
              <a:t>NATURE </a:t>
            </a:r>
            <a:r>
              <a:rPr sz="2400" dirty="0">
                <a:latin typeface="Times New Roman"/>
                <a:cs typeface="Times New Roman"/>
              </a:rPr>
              <a:t>– </a:t>
            </a:r>
            <a:r>
              <a:rPr sz="2400" spc="70" dirty="0">
                <a:latin typeface="Times New Roman"/>
                <a:cs typeface="Times New Roman"/>
              </a:rPr>
              <a:t>Developed </a:t>
            </a:r>
            <a:r>
              <a:rPr sz="2400" spc="95" dirty="0">
                <a:latin typeface="Times New Roman"/>
                <a:cs typeface="Times New Roman"/>
              </a:rPr>
              <a:t>countries </a:t>
            </a:r>
            <a:r>
              <a:rPr sz="2400" spc="30" dirty="0">
                <a:latin typeface="Times New Roman"/>
                <a:cs typeface="Times New Roman"/>
              </a:rPr>
              <a:t>like </a:t>
            </a:r>
            <a:r>
              <a:rPr sz="2400" spc="-60" dirty="0">
                <a:latin typeface="Times New Roman"/>
                <a:cs typeface="Times New Roman"/>
              </a:rPr>
              <a:t>USA  </a:t>
            </a:r>
            <a:r>
              <a:rPr sz="2400" spc="145" dirty="0">
                <a:latin typeface="Times New Roman"/>
                <a:cs typeface="Times New Roman"/>
              </a:rPr>
              <a:t>and </a:t>
            </a:r>
            <a:r>
              <a:rPr sz="2400" spc="55" dirty="0">
                <a:latin typeface="Times New Roman"/>
                <a:cs typeface="Times New Roman"/>
              </a:rPr>
              <a:t>Japan </a:t>
            </a:r>
            <a:r>
              <a:rPr sz="2400" spc="50" dirty="0">
                <a:latin typeface="Times New Roman"/>
                <a:cs typeface="Times New Roman"/>
              </a:rPr>
              <a:t>have </a:t>
            </a:r>
            <a:r>
              <a:rPr sz="2400" spc="110" dirty="0">
                <a:latin typeface="Times New Roman"/>
                <a:cs typeface="Times New Roman"/>
              </a:rPr>
              <a:t>dominating </a:t>
            </a:r>
            <a:r>
              <a:rPr sz="2400" spc="95" dirty="0">
                <a:latin typeface="Times New Roman"/>
                <a:cs typeface="Times New Roman"/>
              </a:rPr>
              <a:t>position </a:t>
            </a:r>
            <a:r>
              <a:rPr sz="2400" spc="100" dirty="0">
                <a:latin typeface="Times New Roman"/>
                <a:cs typeface="Times New Roman"/>
              </a:rPr>
              <a:t>in </a:t>
            </a:r>
            <a:r>
              <a:rPr sz="2400" spc="25" dirty="0">
                <a:latin typeface="Times New Roman"/>
                <a:cs typeface="Times New Roman"/>
              </a:rPr>
              <a:t>IM </a:t>
            </a:r>
            <a:r>
              <a:rPr sz="2400" spc="85" dirty="0">
                <a:latin typeface="Times New Roman"/>
                <a:cs typeface="Times New Roman"/>
              </a:rPr>
              <a:t>because </a:t>
            </a:r>
            <a:r>
              <a:rPr sz="2400" spc="20" dirty="0">
                <a:latin typeface="Times New Roman"/>
                <a:cs typeface="Times New Roman"/>
              </a:rPr>
              <a:t>of </a:t>
            </a:r>
            <a:r>
              <a:rPr sz="2400" spc="145" dirty="0">
                <a:latin typeface="Times New Roman"/>
                <a:cs typeface="Times New Roman"/>
              </a:rPr>
              <a:t>the  </a:t>
            </a:r>
            <a:r>
              <a:rPr sz="2400" spc="90" dirty="0">
                <a:latin typeface="Times New Roman"/>
                <a:cs typeface="Times New Roman"/>
              </a:rPr>
              <a:t>use </a:t>
            </a:r>
            <a:r>
              <a:rPr sz="2400" spc="20" dirty="0">
                <a:latin typeface="Times New Roman"/>
                <a:cs typeface="Times New Roman"/>
              </a:rPr>
              <a:t>of </a:t>
            </a:r>
            <a:r>
              <a:rPr sz="2400" spc="80" dirty="0">
                <a:latin typeface="Times New Roman"/>
                <a:cs typeface="Times New Roman"/>
              </a:rPr>
              <a:t>advanced</a:t>
            </a:r>
            <a:r>
              <a:rPr sz="2400" spc="-240" dirty="0">
                <a:latin typeface="Times New Roman"/>
                <a:cs typeface="Times New Roman"/>
              </a:rPr>
              <a:t> </a:t>
            </a:r>
            <a:r>
              <a:rPr sz="2400" spc="55" dirty="0">
                <a:latin typeface="Times New Roman"/>
                <a:cs typeface="Times New Roman"/>
              </a:rPr>
              <a:t>technology.</a:t>
            </a:r>
            <a:endParaRPr sz="2400">
              <a:latin typeface="Times New Roman"/>
              <a:cs typeface="Times New Roman"/>
            </a:endParaRPr>
          </a:p>
          <a:p>
            <a:pPr marL="12700" marR="238760">
              <a:lnSpc>
                <a:spcPts val="2590"/>
              </a:lnSpc>
              <a:spcBef>
                <a:spcPts val="585"/>
              </a:spcBef>
            </a:pPr>
            <a:r>
              <a:rPr sz="2400" b="1" i="1" spc="-180" dirty="0">
                <a:latin typeface="Georgia"/>
                <a:cs typeface="Georgia"/>
              </a:rPr>
              <a:t>POLITICAL </a:t>
            </a:r>
            <a:r>
              <a:rPr sz="2400" b="1" i="1" spc="-265" dirty="0">
                <a:latin typeface="Georgia"/>
                <a:cs typeface="Georgia"/>
              </a:rPr>
              <a:t>NATURE </a:t>
            </a:r>
            <a:r>
              <a:rPr sz="2400" dirty="0">
                <a:latin typeface="Times New Roman"/>
                <a:cs typeface="Times New Roman"/>
              </a:rPr>
              <a:t>– </a:t>
            </a:r>
            <a:r>
              <a:rPr sz="2400" spc="25" dirty="0">
                <a:latin typeface="Times New Roman"/>
                <a:cs typeface="Times New Roman"/>
              </a:rPr>
              <a:t>IM </a:t>
            </a:r>
            <a:r>
              <a:rPr sz="2400" spc="20" dirty="0">
                <a:latin typeface="Times New Roman"/>
                <a:cs typeface="Times New Roman"/>
              </a:rPr>
              <a:t>is </a:t>
            </a:r>
            <a:r>
              <a:rPr sz="2400" spc="60" dirty="0">
                <a:latin typeface="Times New Roman"/>
                <a:cs typeface="Times New Roman"/>
              </a:rPr>
              <a:t>political </a:t>
            </a:r>
            <a:r>
              <a:rPr sz="2400" spc="100" dirty="0">
                <a:latin typeface="Times New Roman"/>
                <a:cs typeface="Times New Roman"/>
              </a:rPr>
              <a:t>in </a:t>
            </a:r>
            <a:r>
              <a:rPr sz="2400" spc="110" dirty="0">
                <a:latin typeface="Times New Roman"/>
                <a:cs typeface="Times New Roman"/>
              </a:rPr>
              <a:t>nature. </a:t>
            </a:r>
            <a:r>
              <a:rPr sz="2400" spc="85" dirty="0">
                <a:latin typeface="Times New Roman"/>
                <a:cs typeface="Times New Roman"/>
              </a:rPr>
              <a:t>There</a:t>
            </a:r>
            <a:r>
              <a:rPr sz="2400" spc="-245" dirty="0">
                <a:latin typeface="Times New Roman"/>
                <a:cs typeface="Times New Roman"/>
              </a:rPr>
              <a:t> </a:t>
            </a:r>
            <a:r>
              <a:rPr sz="2400" spc="20" dirty="0">
                <a:latin typeface="Times New Roman"/>
                <a:cs typeface="Times New Roman"/>
              </a:rPr>
              <a:t>is  </a:t>
            </a:r>
            <a:r>
              <a:rPr sz="2400" spc="50" dirty="0">
                <a:latin typeface="Times New Roman"/>
                <a:cs typeface="Times New Roman"/>
              </a:rPr>
              <a:t>virtually</a:t>
            </a:r>
            <a:r>
              <a:rPr sz="2400" spc="-80" dirty="0">
                <a:latin typeface="Times New Roman"/>
                <a:cs typeface="Times New Roman"/>
              </a:rPr>
              <a:t> </a:t>
            </a:r>
            <a:r>
              <a:rPr sz="2400" spc="140" dirty="0">
                <a:latin typeface="Times New Roman"/>
                <a:cs typeface="Times New Roman"/>
              </a:rPr>
              <a:t>no</a:t>
            </a:r>
            <a:r>
              <a:rPr sz="2400" spc="-80" dirty="0">
                <a:latin typeface="Times New Roman"/>
                <a:cs typeface="Times New Roman"/>
              </a:rPr>
              <a:t> </a:t>
            </a:r>
            <a:r>
              <a:rPr sz="2400" spc="114" dirty="0">
                <a:latin typeface="Times New Roman"/>
                <a:cs typeface="Times New Roman"/>
              </a:rPr>
              <a:t>trade</a:t>
            </a:r>
            <a:r>
              <a:rPr sz="2400" spc="-55" dirty="0">
                <a:latin typeface="Times New Roman"/>
                <a:cs typeface="Times New Roman"/>
              </a:rPr>
              <a:t> </a:t>
            </a:r>
            <a:r>
              <a:rPr sz="2400" spc="100" dirty="0">
                <a:latin typeface="Times New Roman"/>
                <a:cs typeface="Times New Roman"/>
              </a:rPr>
              <a:t>between</a:t>
            </a:r>
            <a:r>
              <a:rPr sz="2400" spc="-35" dirty="0">
                <a:latin typeface="Times New Roman"/>
                <a:cs typeface="Times New Roman"/>
              </a:rPr>
              <a:t> </a:t>
            </a:r>
            <a:r>
              <a:rPr sz="2400" spc="110" dirty="0">
                <a:latin typeface="Times New Roman"/>
                <a:cs typeface="Times New Roman"/>
              </a:rPr>
              <a:t>those</a:t>
            </a:r>
            <a:r>
              <a:rPr sz="2400" spc="-114" dirty="0">
                <a:latin typeface="Times New Roman"/>
                <a:cs typeface="Times New Roman"/>
              </a:rPr>
              <a:t> </a:t>
            </a:r>
            <a:r>
              <a:rPr sz="2400" spc="95" dirty="0">
                <a:latin typeface="Times New Roman"/>
                <a:cs typeface="Times New Roman"/>
              </a:rPr>
              <a:t>countries</a:t>
            </a:r>
            <a:r>
              <a:rPr sz="2400" spc="-110" dirty="0">
                <a:latin typeface="Times New Roman"/>
                <a:cs typeface="Times New Roman"/>
              </a:rPr>
              <a:t> </a:t>
            </a:r>
            <a:r>
              <a:rPr sz="2400" spc="85" dirty="0">
                <a:latin typeface="Times New Roman"/>
                <a:cs typeface="Times New Roman"/>
              </a:rPr>
              <a:t>which</a:t>
            </a:r>
            <a:r>
              <a:rPr sz="2400" spc="-80" dirty="0">
                <a:latin typeface="Times New Roman"/>
                <a:cs typeface="Times New Roman"/>
              </a:rPr>
              <a:t> </a:t>
            </a:r>
            <a:r>
              <a:rPr sz="2400" spc="85" dirty="0">
                <a:latin typeface="Times New Roman"/>
                <a:cs typeface="Times New Roman"/>
              </a:rPr>
              <a:t>are</a:t>
            </a:r>
            <a:r>
              <a:rPr sz="2400" spc="-60" dirty="0">
                <a:latin typeface="Times New Roman"/>
                <a:cs typeface="Times New Roman"/>
              </a:rPr>
              <a:t> </a:t>
            </a:r>
            <a:r>
              <a:rPr sz="2400" spc="150" dirty="0">
                <a:latin typeface="Times New Roman"/>
                <a:cs typeface="Times New Roman"/>
              </a:rPr>
              <a:t>not  </a:t>
            </a:r>
            <a:r>
              <a:rPr sz="2400" spc="65" dirty="0">
                <a:latin typeface="Times New Roman"/>
                <a:cs typeface="Times New Roman"/>
              </a:rPr>
              <a:t>having </a:t>
            </a:r>
            <a:r>
              <a:rPr sz="2400" spc="60" dirty="0">
                <a:latin typeface="Times New Roman"/>
                <a:cs typeface="Times New Roman"/>
              </a:rPr>
              <a:t>cordial</a:t>
            </a:r>
            <a:r>
              <a:rPr sz="2400" spc="-165" dirty="0">
                <a:latin typeface="Times New Roman"/>
                <a:cs typeface="Times New Roman"/>
              </a:rPr>
              <a:t> </a:t>
            </a:r>
            <a:r>
              <a:rPr sz="2400" spc="75" dirty="0">
                <a:latin typeface="Times New Roman"/>
                <a:cs typeface="Times New Roman"/>
              </a:rPr>
              <a:t>relations.</a:t>
            </a:r>
            <a:endParaRPr sz="24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228600"/>
            <a:ext cx="6783705" cy="1490793"/>
          </a:xfrm>
          <a:prstGeom prst="rect">
            <a:avLst/>
          </a:prstGeom>
        </p:spPr>
        <p:txBody>
          <a:bodyPr vert="horz" wrap="square" lIns="0" tIns="13335" rIns="0" bIns="0" rtlCol="0">
            <a:spAutoFit/>
          </a:bodyPr>
          <a:lstStyle/>
          <a:p>
            <a:pPr marL="12700" marR="5080">
              <a:lnSpc>
                <a:spcPct val="100000"/>
              </a:lnSpc>
              <a:spcBef>
                <a:spcPts val="105"/>
              </a:spcBef>
            </a:pPr>
            <a:r>
              <a:rPr spc="-50" dirty="0"/>
              <a:t>FACTORS </a:t>
            </a:r>
            <a:r>
              <a:rPr spc="-10" dirty="0"/>
              <a:t>INFLUENCING </a:t>
            </a:r>
            <a:r>
              <a:rPr spc="-25" dirty="0"/>
              <a:t>INTERNATIONAL  </a:t>
            </a:r>
            <a:r>
              <a:rPr spc="-5"/>
              <a:t>MARKETING </a:t>
            </a:r>
            <a:r>
              <a:rPr lang="en-US" spc="-5" dirty="0" smtClean="0"/>
              <a:t/>
            </a:r>
            <a:br>
              <a:rPr lang="en-US" spc="-5" dirty="0" smtClean="0"/>
            </a:br>
            <a:r>
              <a:rPr lang="en-US" spc="-5" dirty="0" smtClean="0"/>
              <a:t> </a:t>
            </a:r>
            <a:r>
              <a:rPr sz="2400" i="1" smtClean="0">
                <a:solidFill>
                  <a:schemeClr val="tx1"/>
                </a:solidFill>
                <a:latin typeface="Aharoni" pitchFamily="2" charset="-79"/>
                <a:cs typeface="Aharoni" pitchFamily="2" charset="-79"/>
              </a:rPr>
              <a:t>INTERNAL </a:t>
            </a:r>
            <a:r>
              <a:rPr sz="2400" i="1" spc="-50" dirty="0">
                <a:solidFill>
                  <a:schemeClr val="tx1"/>
                </a:solidFill>
                <a:latin typeface="Aharoni" pitchFamily="2" charset="-79"/>
                <a:cs typeface="Aharoni" pitchFamily="2" charset="-79"/>
              </a:rPr>
              <a:t>FACTORS</a:t>
            </a:r>
            <a:r>
              <a:rPr sz="2400" i="1" spc="-20" dirty="0">
                <a:solidFill>
                  <a:schemeClr val="tx1"/>
                </a:solidFill>
                <a:latin typeface="Aharoni" pitchFamily="2" charset="-79"/>
                <a:cs typeface="Aharoni" pitchFamily="2" charset="-79"/>
              </a:rPr>
              <a:t> </a:t>
            </a:r>
            <a:r>
              <a:rPr sz="2400" dirty="0">
                <a:solidFill>
                  <a:schemeClr val="tx1"/>
                </a:solidFill>
              </a:rPr>
              <a:t>–</a:t>
            </a:r>
          </a:p>
        </p:txBody>
      </p:sp>
      <p:sp>
        <p:nvSpPr>
          <p:cNvPr id="9" name="object 9"/>
          <p:cNvSpPr txBox="1"/>
          <p:nvPr/>
        </p:nvSpPr>
        <p:spPr>
          <a:xfrm>
            <a:off x="535940" y="1700225"/>
            <a:ext cx="7658734" cy="4905317"/>
          </a:xfrm>
          <a:prstGeom prst="rect">
            <a:avLst/>
          </a:prstGeom>
        </p:spPr>
        <p:txBody>
          <a:bodyPr vert="horz" wrap="square" lIns="0" tIns="85725" rIns="0" bIns="0" rtlCol="0">
            <a:spAutoFit/>
          </a:bodyPr>
          <a:lstStyle/>
          <a:p>
            <a:pPr marL="286385" marR="5080">
              <a:lnSpc>
                <a:spcPct val="80100"/>
              </a:lnSpc>
              <a:spcBef>
                <a:spcPts val="675"/>
              </a:spcBef>
            </a:pPr>
            <a:r>
              <a:rPr sz="2400" spc="55" dirty="0">
                <a:latin typeface="Times New Roman"/>
                <a:cs typeface="Times New Roman"/>
              </a:rPr>
              <a:t>Factors </a:t>
            </a:r>
            <a:r>
              <a:rPr sz="2400" spc="60" dirty="0">
                <a:latin typeface="Times New Roman"/>
                <a:cs typeface="Times New Roman"/>
              </a:rPr>
              <a:t>existing </a:t>
            </a:r>
            <a:r>
              <a:rPr sz="2400" spc="100" dirty="0">
                <a:latin typeface="Times New Roman"/>
                <a:cs typeface="Times New Roman"/>
              </a:rPr>
              <a:t>within </a:t>
            </a:r>
            <a:r>
              <a:rPr sz="2400" spc="145" dirty="0">
                <a:latin typeface="Times New Roman"/>
                <a:cs typeface="Times New Roman"/>
              </a:rPr>
              <a:t>the </a:t>
            </a:r>
            <a:r>
              <a:rPr sz="2400" spc="100" dirty="0">
                <a:latin typeface="Times New Roman"/>
                <a:cs typeface="Times New Roman"/>
              </a:rPr>
              <a:t>marketing </a:t>
            </a:r>
            <a:r>
              <a:rPr sz="2400" spc="85" dirty="0">
                <a:latin typeface="Times New Roman"/>
                <a:cs typeface="Times New Roman"/>
              </a:rPr>
              <a:t>firm are </a:t>
            </a:r>
            <a:r>
              <a:rPr sz="2400" spc="60" dirty="0">
                <a:latin typeface="Times New Roman"/>
                <a:cs typeface="Times New Roman"/>
              </a:rPr>
              <a:t>called  </a:t>
            </a:r>
            <a:r>
              <a:rPr sz="2400" spc="100" dirty="0">
                <a:latin typeface="Times New Roman"/>
                <a:cs typeface="Times New Roman"/>
              </a:rPr>
              <a:t>internal</a:t>
            </a:r>
            <a:r>
              <a:rPr sz="2400" dirty="0">
                <a:latin typeface="Times New Roman"/>
                <a:cs typeface="Times New Roman"/>
              </a:rPr>
              <a:t> </a:t>
            </a:r>
            <a:r>
              <a:rPr sz="2400" spc="55" dirty="0">
                <a:latin typeface="Times New Roman"/>
                <a:cs typeface="Times New Roman"/>
              </a:rPr>
              <a:t>factors.</a:t>
            </a:r>
            <a:r>
              <a:rPr sz="2400" spc="-45" dirty="0">
                <a:latin typeface="Times New Roman"/>
                <a:cs typeface="Times New Roman"/>
              </a:rPr>
              <a:t> </a:t>
            </a:r>
            <a:r>
              <a:rPr sz="2400" spc="75" dirty="0">
                <a:latin typeface="Times New Roman"/>
                <a:cs typeface="Times New Roman"/>
              </a:rPr>
              <a:t>These</a:t>
            </a:r>
            <a:r>
              <a:rPr sz="2400" spc="-114" dirty="0">
                <a:latin typeface="Times New Roman"/>
                <a:cs typeface="Times New Roman"/>
              </a:rPr>
              <a:t> </a:t>
            </a:r>
            <a:r>
              <a:rPr sz="2400" spc="85" dirty="0">
                <a:latin typeface="Times New Roman"/>
                <a:cs typeface="Times New Roman"/>
              </a:rPr>
              <a:t>are</a:t>
            </a:r>
            <a:r>
              <a:rPr sz="2400" spc="-80" dirty="0">
                <a:latin typeface="Times New Roman"/>
                <a:cs typeface="Times New Roman"/>
              </a:rPr>
              <a:t> </a:t>
            </a:r>
            <a:r>
              <a:rPr sz="2400" spc="145" dirty="0">
                <a:latin typeface="Times New Roman"/>
                <a:cs typeface="Times New Roman"/>
              </a:rPr>
              <a:t>the</a:t>
            </a:r>
            <a:r>
              <a:rPr sz="2400" spc="-110" dirty="0">
                <a:latin typeface="Times New Roman"/>
                <a:cs typeface="Times New Roman"/>
              </a:rPr>
              <a:t> </a:t>
            </a:r>
            <a:r>
              <a:rPr sz="2400" spc="75" dirty="0">
                <a:latin typeface="Times New Roman"/>
                <a:cs typeface="Times New Roman"/>
              </a:rPr>
              <a:t>controllable</a:t>
            </a:r>
            <a:r>
              <a:rPr sz="2400" spc="-30" dirty="0">
                <a:latin typeface="Times New Roman"/>
                <a:cs typeface="Times New Roman"/>
              </a:rPr>
              <a:t> </a:t>
            </a:r>
            <a:r>
              <a:rPr sz="2400" spc="65" dirty="0">
                <a:latin typeface="Times New Roman"/>
                <a:cs typeface="Times New Roman"/>
              </a:rPr>
              <a:t>factors</a:t>
            </a:r>
            <a:r>
              <a:rPr sz="2400" spc="-90" dirty="0">
                <a:latin typeface="Times New Roman"/>
                <a:cs typeface="Times New Roman"/>
              </a:rPr>
              <a:t> </a:t>
            </a:r>
            <a:r>
              <a:rPr sz="2400" spc="85" dirty="0">
                <a:latin typeface="Times New Roman"/>
                <a:cs typeface="Times New Roman"/>
              </a:rPr>
              <a:t>which  </a:t>
            </a:r>
            <a:r>
              <a:rPr sz="2400" spc="105" dirty="0">
                <a:latin typeface="Times New Roman"/>
                <a:cs typeface="Times New Roman"/>
              </a:rPr>
              <a:t>can</a:t>
            </a:r>
            <a:r>
              <a:rPr sz="2400" spc="-35" dirty="0">
                <a:latin typeface="Times New Roman"/>
                <a:cs typeface="Times New Roman"/>
              </a:rPr>
              <a:t> </a:t>
            </a:r>
            <a:r>
              <a:rPr sz="2400" spc="105" dirty="0">
                <a:latin typeface="Times New Roman"/>
                <a:cs typeface="Times New Roman"/>
              </a:rPr>
              <a:t>be</a:t>
            </a:r>
            <a:r>
              <a:rPr sz="2400" spc="-55" dirty="0">
                <a:latin typeface="Times New Roman"/>
                <a:cs typeface="Times New Roman"/>
              </a:rPr>
              <a:t> </a:t>
            </a:r>
            <a:r>
              <a:rPr sz="2400" spc="85" dirty="0">
                <a:latin typeface="Times New Roman"/>
                <a:cs typeface="Times New Roman"/>
              </a:rPr>
              <a:t>modified</a:t>
            </a:r>
            <a:r>
              <a:rPr sz="2400" spc="-80" dirty="0">
                <a:latin typeface="Times New Roman"/>
                <a:cs typeface="Times New Roman"/>
              </a:rPr>
              <a:t> </a:t>
            </a:r>
            <a:r>
              <a:rPr sz="2400" spc="65" dirty="0">
                <a:latin typeface="Times New Roman"/>
                <a:cs typeface="Times New Roman"/>
              </a:rPr>
              <a:t>according</a:t>
            </a:r>
            <a:r>
              <a:rPr sz="2400" dirty="0">
                <a:latin typeface="Times New Roman"/>
                <a:cs typeface="Times New Roman"/>
              </a:rPr>
              <a:t> </a:t>
            </a:r>
            <a:r>
              <a:rPr sz="2400" spc="120" dirty="0">
                <a:latin typeface="Times New Roman"/>
                <a:cs typeface="Times New Roman"/>
              </a:rPr>
              <a:t>to</a:t>
            </a:r>
            <a:r>
              <a:rPr sz="2400" spc="-70" dirty="0">
                <a:latin typeface="Times New Roman"/>
                <a:cs typeface="Times New Roman"/>
              </a:rPr>
              <a:t> </a:t>
            </a:r>
            <a:r>
              <a:rPr sz="2400" spc="145" dirty="0">
                <a:latin typeface="Times New Roman"/>
                <a:cs typeface="Times New Roman"/>
              </a:rPr>
              <a:t>the</a:t>
            </a:r>
            <a:r>
              <a:rPr sz="2400" spc="-125" dirty="0">
                <a:latin typeface="Times New Roman"/>
                <a:cs typeface="Times New Roman"/>
              </a:rPr>
              <a:t> </a:t>
            </a:r>
            <a:r>
              <a:rPr sz="2400" spc="100">
                <a:latin typeface="Times New Roman"/>
                <a:cs typeface="Times New Roman"/>
              </a:rPr>
              <a:t>environment</a:t>
            </a:r>
            <a:r>
              <a:rPr sz="2400" spc="100" smtClean="0">
                <a:latin typeface="Times New Roman"/>
                <a:cs typeface="Times New Roman"/>
              </a:rPr>
              <a:t>.</a:t>
            </a:r>
            <a:endParaRPr lang="en-US" sz="2400" spc="100" dirty="0" smtClean="0">
              <a:latin typeface="Times New Roman"/>
              <a:cs typeface="Times New Roman"/>
            </a:endParaRPr>
          </a:p>
          <a:p>
            <a:pPr marL="286385" marR="5080">
              <a:lnSpc>
                <a:spcPct val="80100"/>
              </a:lnSpc>
              <a:spcBef>
                <a:spcPts val="675"/>
              </a:spcBef>
            </a:pPr>
            <a:endParaRPr sz="2400">
              <a:latin typeface="Times New Roman"/>
              <a:cs typeface="Times New Roman"/>
            </a:endParaRPr>
          </a:p>
          <a:p>
            <a:pPr marL="286385" marR="549275" algn="just">
              <a:lnSpc>
                <a:spcPts val="2300"/>
              </a:lnSpc>
              <a:spcBef>
                <a:spcPts val="560"/>
              </a:spcBef>
            </a:pPr>
            <a:r>
              <a:rPr sz="2400" b="1" i="1" spc="-265" dirty="0">
                <a:latin typeface="Georgia"/>
                <a:cs typeface="Georgia"/>
              </a:rPr>
              <a:t>EXTERNAL </a:t>
            </a:r>
            <a:r>
              <a:rPr sz="2400" b="1" i="1" spc="-229" dirty="0">
                <a:latin typeface="Georgia"/>
                <a:cs typeface="Georgia"/>
              </a:rPr>
              <a:t>FACTORS </a:t>
            </a:r>
            <a:r>
              <a:rPr sz="2400" dirty="0">
                <a:latin typeface="Times New Roman"/>
                <a:cs typeface="Times New Roman"/>
              </a:rPr>
              <a:t>– </a:t>
            </a:r>
            <a:r>
              <a:rPr sz="2400" spc="90" dirty="0">
                <a:latin typeface="Times New Roman"/>
                <a:cs typeface="Times New Roman"/>
              </a:rPr>
              <a:t>The </a:t>
            </a:r>
            <a:r>
              <a:rPr sz="2400" spc="80" dirty="0">
                <a:latin typeface="Times New Roman"/>
                <a:cs typeface="Times New Roman"/>
              </a:rPr>
              <a:t>external </a:t>
            </a:r>
            <a:r>
              <a:rPr sz="2400" spc="65" dirty="0">
                <a:latin typeface="Times New Roman"/>
                <a:cs typeface="Times New Roman"/>
              </a:rPr>
              <a:t>factors </a:t>
            </a:r>
            <a:r>
              <a:rPr sz="2400" spc="85" dirty="0">
                <a:latin typeface="Times New Roman"/>
                <a:cs typeface="Times New Roman"/>
              </a:rPr>
              <a:t>which  </a:t>
            </a:r>
            <a:r>
              <a:rPr sz="2400" spc="95" dirty="0">
                <a:latin typeface="Times New Roman"/>
                <a:cs typeface="Times New Roman"/>
              </a:rPr>
              <a:t>influence</a:t>
            </a:r>
            <a:r>
              <a:rPr sz="2400" spc="-95" dirty="0">
                <a:latin typeface="Times New Roman"/>
                <a:cs typeface="Times New Roman"/>
              </a:rPr>
              <a:t> </a:t>
            </a:r>
            <a:r>
              <a:rPr sz="2400" spc="145" dirty="0">
                <a:latin typeface="Times New Roman"/>
                <a:cs typeface="Times New Roman"/>
              </a:rPr>
              <a:t>the</a:t>
            </a:r>
            <a:r>
              <a:rPr sz="2400" spc="-55" dirty="0">
                <a:latin typeface="Times New Roman"/>
                <a:cs typeface="Times New Roman"/>
              </a:rPr>
              <a:t> </a:t>
            </a:r>
            <a:r>
              <a:rPr sz="2400" spc="105" dirty="0">
                <a:latin typeface="Times New Roman"/>
                <a:cs typeface="Times New Roman"/>
              </a:rPr>
              <a:t>International</a:t>
            </a:r>
            <a:r>
              <a:rPr sz="2400" spc="-5" dirty="0">
                <a:latin typeface="Times New Roman"/>
                <a:cs typeface="Times New Roman"/>
              </a:rPr>
              <a:t> </a:t>
            </a:r>
            <a:r>
              <a:rPr sz="2400" spc="100" dirty="0">
                <a:latin typeface="Times New Roman"/>
                <a:cs typeface="Times New Roman"/>
              </a:rPr>
              <a:t>marketing</a:t>
            </a:r>
            <a:r>
              <a:rPr sz="2400" spc="-70" dirty="0">
                <a:latin typeface="Times New Roman"/>
                <a:cs typeface="Times New Roman"/>
              </a:rPr>
              <a:t> </a:t>
            </a:r>
            <a:r>
              <a:rPr sz="2400" spc="70" dirty="0">
                <a:latin typeface="Times New Roman"/>
                <a:cs typeface="Times New Roman"/>
              </a:rPr>
              <a:t>decisions</a:t>
            </a:r>
            <a:r>
              <a:rPr sz="2400" spc="-110" dirty="0">
                <a:latin typeface="Times New Roman"/>
                <a:cs typeface="Times New Roman"/>
              </a:rPr>
              <a:t> </a:t>
            </a:r>
            <a:r>
              <a:rPr sz="2400" spc="20" dirty="0">
                <a:latin typeface="Times New Roman"/>
                <a:cs typeface="Times New Roman"/>
              </a:rPr>
              <a:t>of</a:t>
            </a:r>
            <a:r>
              <a:rPr sz="2400" spc="-10" dirty="0">
                <a:latin typeface="Times New Roman"/>
                <a:cs typeface="Times New Roman"/>
              </a:rPr>
              <a:t> </a:t>
            </a:r>
            <a:r>
              <a:rPr sz="2400" spc="85" dirty="0">
                <a:latin typeface="Times New Roman"/>
                <a:cs typeface="Times New Roman"/>
              </a:rPr>
              <a:t>a  business</a:t>
            </a:r>
            <a:r>
              <a:rPr sz="2400" spc="-100" dirty="0">
                <a:latin typeface="Times New Roman"/>
                <a:cs typeface="Times New Roman"/>
              </a:rPr>
              <a:t> </a:t>
            </a:r>
            <a:r>
              <a:rPr sz="2400" spc="95" dirty="0">
                <a:latin typeface="Times New Roman"/>
                <a:cs typeface="Times New Roman"/>
              </a:rPr>
              <a:t>organization</a:t>
            </a:r>
            <a:r>
              <a:rPr sz="2400" spc="-105" dirty="0">
                <a:latin typeface="Times New Roman"/>
                <a:cs typeface="Times New Roman"/>
              </a:rPr>
              <a:t> </a:t>
            </a:r>
            <a:r>
              <a:rPr sz="2400" spc="105" dirty="0">
                <a:latin typeface="Times New Roman"/>
                <a:cs typeface="Times New Roman"/>
              </a:rPr>
              <a:t>can</a:t>
            </a:r>
            <a:r>
              <a:rPr sz="2400" spc="-40" dirty="0">
                <a:latin typeface="Times New Roman"/>
                <a:cs typeface="Times New Roman"/>
              </a:rPr>
              <a:t> </a:t>
            </a:r>
            <a:r>
              <a:rPr sz="2400" spc="105" dirty="0">
                <a:latin typeface="Times New Roman"/>
                <a:cs typeface="Times New Roman"/>
              </a:rPr>
              <a:t>be</a:t>
            </a:r>
            <a:r>
              <a:rPr sz="2400" spc="-50"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527685" indent="-515620">
              <a:lnSpc>
                <a:spcPct val="100000"/>
              </a:lnSpc>
              <a:spcBef>
                <a:spcPts val="30"/>
              </a:spcBef>
              <a:buClr>
                <a:srgbClr val="0AD0D9"/>
              </a:buClr>
              <a:buSzPct val="93750"/>
              <a:buAutoNum type="arabicPeriod"/>
              <a:tabLst>
                <a:tab pos="527685" algn="l"/>
                <a:tab pos="528320" algn="l"/>
              </a:tabLst>
            </a:pPr>
            <a:r>
              <a:rPr sz="2400" spc="70" dirty="0">
                <a:latin typeface="Times New Roman"/>
                <a:cs typeface="Times New Roman"/>
              </a:rPr>
              <a:t>Economic</a:t>
            </a:r>
            <a:r>
              <a:rPr sz="2400" spc="-55" dirty="0">
                <a:latin typeface="Times New Roman"/>
                <a:cs typeface="Times New Roman"/>
              </a:rPr>
              <a:t> </a:t>
            </a:r>
            <a:r>
              <a:rPr sz="2400" spc="95" dirty="0">
                <a:latin typeface="Times New Roman"/>
                <a:cs typeface="Times New Roman"/>
              </a:rPr>
              <a:t>Environment</a:t>
            </a:r>
            <a:endParaRPr sz="2400">
              <a:latin typeface="Times New Roman"/>
              <a:cs typeface="Times New Roman"/>
            </a:endParaRPr>
          </a:p>
          <a:p>
            <a:pPr marL="527685" indent="-515620">
              <a:lnSpc>
                <a:spcPct val="100000"/>
              </a:lnSpc>
              <a:buClr>
                <a:srgbClr val="0AD0D9"/>
              </a:buClr>
              <a:buSzPct val="93750"/>
              <a:buAutoNum type="arabicPeriod"/>
              <a:tabLst>
                <a:tab pos="527685" algn="l"/>
                <a:tab pos="528320" algn="l"/>
              </a:tabLst>
            </a:pPr>
            <a:r>
              <a:rPr sz="2400" spc="20" dirty="0">
                <a:latin typeface="Times New Roman"/>
                <a:cs typeface="Times New Roman"/>
              </a:rPr>
              <a:t>Social </a:t>
            </a:r>
            <a:r>
              <a:rPr sz="2400" spc="145" dirty="0">
                <a:latin typeface="Times New Roman"/>
                <a:cs typeface="Times New Roman"/>
              </a:rPr>
              <a:t>and </a:t>
            </a:r>
            <a:r>
              <a:rPr sz="2400" spc="70" dirty="0">
                <a:latin typeface="Times New Roman"/>
                <a:cs typeface="Times New Roman"/>
              </a:rPr>
              <a:t>Cultural</a:t>
            </a:r>
            <a:r>
              <a:rPr sz="2400" spc="-245" dirty="0">
                <a:latin typeface="Times New Roman"/>
                <a:cs typeface="Times New Roman"/>
              </a:rPr>
              <a:t> </a:t>
            </a:r>
            <a:r>
              <a:rPr sz="2400" spc="95" dirty="0">
                <a:latin typeface="Times New Roman"/>
                <a:cs typeface="Times New Roman"/>
              </a:rPr>
              <a:t>Environment</a:t>
            </a:r>
            <a:endParaRPr sz="2400">
              <a:latin typeface="Times New Roman"/>
              <a:cs typeface="Times New Roman"/>
            </a:endParaRPr>
          </a:p>
          <a:p>
            <a:pPr marL="527685" indent="-515620">
              <a:lnSpc>
                <a:spcPct val="100000"/>
              </a:lnSpc>
              <a:buClr>
                <a:srgbClr val="0AD0D9"/>
              </a:buClr>
              <a:buSzPct val="93750"/>
              <a:buAutoNum type="arabicPeriod"/>
              <a:tabLst>
                <a:tab pos="527685" algn="l"/>
                <a:tab pos="528320" algn="l"/>
              </a:tabLst>
            </a:pPr>
            <a:r>
              <a:rPr sz="2400" spc="45" dirty="0">
                <a:latin typeface="Times New Roman"/>
                <a:cs typeface="Times New Roman"/>
              </a:rPr>
              <a:t>Political</a:t>
            </a:r>
            <a:r>
              <a:rPr sz="2400" spc="-15" dirty="0">
                <a:latin typeface="Times New Roman"/>
                <a:cs typeface="Times New Roman"/>
              </a:rPr>
              <a:t> </a:t>
            </a:r>
            <a:r>
              <a:rPr sz="2400" spc="95" dirty="0">
                <a:latin typeface="Times New Roman"/>
                <a:cs typeface="Times New Roman"/>
              </a:rPr>
              <a:t>Environment</a:t>
            </a:r>
            <a:endParaRPr sz="2400">
              <a:latin typeface="Times New Roman"/>
              <a:cs typeface="Times New Roman"/>
            </a:endParaRPr>
          </a:p>
          <a:p>
            <a:pPr marL="527685" indent="-515620">
              <a:lnSpc>
                <a:spcPct val="100000"/>
              </a:lnSpc>
              <a:buClr>
                <a:srgbClr val="0AD0D9"/>
              </a:buClr>
              <a:buSzPct val="93750"/>
              <a:buAutoNum type="arabicPeriod"/>
              <a:tabLst>
                <a:tab pos="527685" algn="l"/>
                <a:tab pos="528320" algn="l"/>
              </a:tabLst>
            </a:pPr>
            <a:r>
              <a:rPr sz="2400" spc="15" dirty="0">
                <a:latin typeface="Times New Roman"/>
                <a:cs typeface="Times New Roman"/>
              </a:rPr>
              <a:t>Legal</a:t>
            </a:r>
            <a:r>
              <a:rPr sz="2400" spc="10" dirty="0">
                <a:latin typeface="Times New Roman"/>
                <a:cs typeface="Times New Roman"/>
              </a:rPr>
              <a:t> </a:t>
            </a:r>
            <a:r>
              <a:rPr sz="2400" spc="95" dirty="0">
                <a:latin typeface="Times New Roman"/>
                <a:cs typeface="Times New Roman"/>
              </a:rPr>
              <a:t>Environment</a:t>
            </a:r>
            <a:endParaRPr sz="2400">
              <a:latin typeface="Times New Roman"/>
              <a:cs typeface="Times New Roman"/>
            </a:endParaRPr>
          </a:p>
          <a:p>
            <a:pPr marL="527685" indent="-515620">
              <a:lnSpc>
                <a:spcPct val="100000"/>
              </a:lnSpc>
              <a:buClr>
                <a:srgbClr val="0AD0D9"/>
              </a:buClr>
              <a:buSzPct val="93750"/>
              <a:buAutoNum type="arabicPeriod"/>
              <a:tabLst>
                <a:tab pos="527685" algn="l"/>
                <a:tab pos="528320" algn="l"/>
              </a:tabLst>
            </a:pPr>
            <a:r>
              <a:rPr sz="2400" spc="40" dirty="0">
                <a:latin typeface="Times New Roman"/>
                <a:cs typeface="Times New Roman"/>
              </a:rPr>
              <a:t>Physical</a:t>
            </a:r>
            <a:r>
              <a:rPr sz="2400" spc="-5" dirty="0">
                <a:latin typeface="Times New Roman"/>
                <a:cs typeface="Times New Roman"/>
              </a:rPr>
              <a:t> </a:t>
            </a:r>
            <a:r>
              <a:rPr sz="2400" spc="95" dirty="0">
                <a:latin typeface="Times New Roman"/>
                <a:cs typeface="Times New Roman"/>
              </a:rPr>
              <a:t>Environment</a:t>
            </a:r>
            <a:endParaRPr sz="2400">
              <a:latin typeface="Times New Roman"/>
              <a:cs typeface="Times New Roman"/>
            </a:endParaRPr>
          </a:p>
          <a:p>
            <a:pPr marL="527685" indent="-515620">
              <a:lnSpc>
                <a:spcPct val="100000"/>
              </a:lnSpc>
              <a:buClr>
                <a:srgbClr val="0AD0D9"/>
              </a:buClr>
              <a:buSzPct val="93750"/>
              <a:buAutoNum type="arabicPeriod"/>
              <a:tabLst>
                <a:tab pos="527685" algn="l"/>
                <a:tab pos="528320" algn="l"/>
              </a:tabLst>
            </a:pPr>
            <a:r>
              <a:rPr sz="2400" spc="50" dirty="0">
                <a:latin typeface="Times New Roman"/>
                <a:cs typeface="Times New Roman"/>
              </a:rPr>
              <a:t>Technological</a:t>
            </a:r>
            <a:r>
              <a:rPr sz="2400" spc="10" dirty="0">
                <a:latin typeface="Times New Roman"/>
                <a:cs typeface="Times New Roman"/>
              </a:rPr>
              <a:t> </a:t>
            </a:r>
            <a:r>
              <a:rPr sz="2400" spc="100" dirty="0">
                <a:latin typeface="Times New Roman"/>
                <a:cs typeface="Times New Roman"/>
              </a:rPr>
              <a:t>Environment</a:t>
            </a:r>
            <a:endParaRPr sz="2400">
              <a:latin typeface="Times New Roman"/>
              <a:cs typeface="Times New Roman"/>
            </a:endParaRPr>
          </a:p>
          <a:p>
            <a:pPr marL="527685" indent="-515620">
              <a:lnSpc>
                <a:spcPct val="100000"/>
              </a:lnSpc>
              <a:buClr>
                <a:srgbClr val="0AD0D9"/>
              </a:buClr>
              <a:buSzPct val="93750"/>
              <a:buAutoNum type="arabicPeriod"/>
              <a:tabLst>
                <a:tab pos="527685" algn="l"/>
                <a:tab pos="528320" algn="l"/>
              </a:tabLst>
            </a:pPr>
            <a:r>
              <a:rPr sz="2400" spc="45" dirty="0">
                <a:latin typeface="Times New Roman"/>
                <a:cs typeface="Times New Roman"/>
              </a:rPr>
              <a:t>Business</a:t>
            </a:r>
            <a:r>
              <a:rPr sz="2400" spc="-45" dirty="0">
                <a:latin typeface="Times New Roman"/>
                <a:cs typeface="Times New Roman"/>
              </a:rPr>
              <a:t> </a:t>
            </a:r>
            <a:r>
              <a:rPr sz="2400" spc="85" dirty="0">
                <a:latin typeface="Times New Roman"/>
                <a:cs typeface="Times New Roman"/>
              </a:rPr>
              <a:t>Environment.</a:t>
            </a:r>
            <a:endParaRPr sz="24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533400"/>
            <a:ext cx="7886700" cy="513715"/>
          </a:xfrm>
          <a:prstGeom prst="rect">
            <a:avLst/>
          </a:prstGeom>
        </p:spPr>
        <p:txBody>
          <a:bodyPr vert="horz" wrap="square" lIns="0" tIns="13335" rIns="0" bIns="0" rtlCol="0">
            <a:spAutoFit/>
          </a:bodyPr>
          <a:lstStyle/>
          <a:p>
            <a:pPr marL="12700">
              <a:lnSpc>
                <a:spcPct val="100000"/>
              </a:lnSpc>
              <a:spcBef>
                <a:spcPts val="105"/>
              </a:spcBef>
            </a:pPr>
            <a:r>
              <a:rPr spc="-30" dirty="0"/>
              <a:t>IMPORTANCE </a:t>
            </a:r>
            <a:r>
              <a:rPr dirty="0"/>
              <a:t>OF </a:t>
            </a:r>
            <a:r>
              <a:rPr spc="-25" dirty="0"/>
              <a:t>INTERNATIONAL</a:t>
            </a:r>
            <a:r>
              <a:rPr spc="10" dirty="0"/>
              <a:t> </a:t>
            </a:r>
            <a:r>
              <a:rPr spc="-5" dirty="0"/>
              <a:t>MARKETING</a:t>
            </a:r>
          </a:p>
        </p:txBody>
      </p:sp>
      <p:sp>
        <p:nvSpPr>
          <p:cNvPr id="9" name="object 9"/>
          <p:cNvSpPr txBox="1"/>
          <p:nvPr/>
        </p:nvSpPr>
        <p:spPr>
          <a:xfrm>
            <a:off x="535940" y="1555749"/>
            <a:ext cx="5656580" cy="4719955"/>
          </a:xfrm>
          <a:prstGeom prst="rect">
            <a:avLst/>
          </a:prstGeom>
        </p:spPr>
        <p:txBody>
          <a:bodyPr vert="horz" wrap="square" lIns="0" tIns="12065" rIns="0" bIns="0" rtlCol="0">
            <a:spAutoFit/>
          </a:bodyPr>
          <a:lstStyle/>
          <a:p>
            <a:pPr marL="527685" marR="1583690" indent="-515620">
              <a:lnSpc>
                <a:spcPct val="100000"/>
              </a:lnSpc>
              <a:spcBef>
                <a:spcPts val="95"/>
              </a:spcBef>
              <a:tabLst>
                <a:tab pos="527685" algn="l"/>
              </a:tabLst>
            </a:pPr>
            <a:r>
              <a:rPr sz="2050" spc="-180" dirty="0">
                <a:solidFill>
                  <a:srgbClr val="0AD0D9"/>
                </a:solidFill>
                <a:latin typeface="Times New Roman"/>
                <a:cs typeface="Times New Roman"/>
              </a:rPr>
              <a:t>1.	</a:t>
            </a:r>
            <a:r>
              <a:rPr sz="2200" spc="80" dirty="0">
                <a:latin typeface="Times New Roman"/>
                <a:cs typeface="Times New Roman"/>
              </a:rPr>
              <a:t>Domestic </a:t>
            </a:r>
            <a:r>
              <a:rPr sz="2200" spc="70" dirty="0">
                <a:latin typeface="Times New Roman"/>
                <a:cs typeface="Times New Roman"/>
              </a:rPr>
              <a:t>Market</a:t>
            </a:r>
            <a:r>
              <a:rPr sz="2200" spc="-225" dirty="0">
                <a:latin typeface="Times New Roman"/>
                <a:cs typeface="Times New Roman"/>
              </a:rPr>
              <a:t> </a:t>
            </a:r>
            <a:r>
              <a:rPr sz="2200" spc="80" dirty="0">
                <a:latin typeface="Times New Roman"/>
                <a:cs typeface="Times New Roman"/>
              </a:rPr>
              <a:t>Constraints  </a:t>
            </a:r>
            <a:r>
              <a:rPr sz="2200" spc="45" dirty="0">
                <a:latin typeface="Times New Roman"/>
                <a:cs typeface="Times New Roman"/>
              </a:rPr>
              <a:t>(a)Small </a:t>
            </a:r>
            <a:r>
              <a:rPr sz="2200" spc="90" dirty="0">
                <a:latin typeface="Times New Roman"/>
                <a:cs typeface="Times New Roman"/>
              </a:rPr>
              <a:t>domestic </a:t>
            </a:r>
            <a:r>
              <a:rPr sz="2200" spc="100" dirty="0">
                <a:latin typeface="Times New Roman"/>
                <a:cs typeface="Times New Roman"/>
              </a:rPr>
              <a:t>market  </a:t>
            </a:r>
            <a:r>
              <a:rPr sz="2200" spc="85" dirty="0">
                <a:latin typeface="Times New Roman"/>
                <a:cs typeface="Times New Roman"/>
              </a:rPr>
              <a:t>(b)Due </a:t>
            </a:r>
            <a:r>
              <a:rPr sz="2200" spc="105" dirty="0">
                <a:latin typeface="Times New Roman"/>
                <a:cs typeface="Times New Roman"/>
              </a:rPr>
              <a:t>to</a:t>
            </a:r>
            <a:r>
              <a:rPr sz="2200" spc="-215" dirty="0">
                <a:latin typeface="Times New Roman"/>
                <a:cs typeface="Times New Roman"/>
              </a:rPr>
              <a:t> </a:t>
            </a:r>
            <a:r>
              <a:rPr sz="2200" spc="40" dirty="0">
                <a:latin typeface="Times New Roman"/>
                <a:cs typeface="Times New Roman"/>
              </a:rPr>
              <a:t>Recession</a:t>
            </a:r>
            <a:endParaRPr sz="2200">
              <a:latin typeface="Times New Roman"/>
              <a:cs typeface="Times New Roman"/>
            </a:endParaRPr>
          </a:p>
          <a:p>
            <a:pPr marL="527685" marR="978535">
              <a:lnSpc>
                <a:spcPct val="100000"/>
              </a:lnSpc>
              <a:spcBef>
                <a:spcPts val="5"/>
              </a:spcBef>
            </a:pPr>
            <a:r>
              <a:rPr sz="2200" spc="25" dirty="0">
                <a:latin typeface="Times New Roman"/>
                <a:cs typeface="Times New Roman"/>
              </a:rPr>
              <a:t>(c)Sale </a:t>
            </a:r>
            <a:r>
              <a:rPr sz="2200" spc="120" dirty="0">
                <a:latin typeface="Times New Roman"/>
                <a:cs typeface="Times New Roman"/>
              </a:rPr>
              <a:t>at </a:t>
            </a:r>
            <a:r>
              <a:rPr sz="2200" spc="85" dirty="0">
                <a:latin typeface="Times New Roman"/>
                <a:cs typeface="Times New Roman"/>
              </a:rPr>
              <a:t>Saturation </a:t>
            </a:r>
            <a:r>
              <a:rPr sz="2200" spc="110" dirty="0">
                <a:latin typeface="Times New Roman"/>
                <a:cs typeface="Times New Roman"/>
              </a:rPr>
              <a:t>point  </a:t>
            </a:r>
            <a:r>
              <a:rPr sz="2200" spc="75" dirty="0">
                <a:latin typeface="Times New Roman"/>
                <a:cs typeface="Times New Roman"/>
              </a:rPr>
              <a:t>(d)Growth </a:t>
            </a:r>
            <a:r>
              <a:rPr sz="2200" spc="90" dirty="0">
                <a:latin typeface="Times New Roman"/>
                <a:cs typeface="Times New Roman"/>
              </a:rPr>
              <a:t>in </a:t>
            </a:r>
            <a:r>
              <a:rPr sz="2200" spc="95" dirty="0">
                <a:latin typeface="Times New Roman"/>
                <a:cs typeface="Times New Roman"/>
              </a:rPr>
              <a:t>international</a:t>
            </a:r>
            <a:r>
              <a:rPr sz="2200" spc="-295" dirty="0">
                <a:latin typeface="Times New Roman"/>
                <a:cs typeface="Times New Roman"/>
              </a:rPr>
              <a:t> </a:t>
            </a:r>
            <a:r>
              <a:rPr sz="2200" spc="100" dirty="0">
                <a:latin typeface="Times New Roman"/>
                <a:cs typeface="Times New Roman"/>
              </a:rPr>
              <a:t>market</a:t>
            </a:r>
            <a:endParaRPr sz="2200">
              <a:latin typeface="Times New Roman"/>
              <a:cs typeface="Times New Roman"/>
            </a:endParaRPr>
          </a:p>
          <a:p>
            <a:pPr marL="527685" marR="5080">
              <a:lnSpc>
                <a:spcPct val="100000"/>
              </a:lnSpc>
            </a:pPr>
            <a:r>
              <a:rPr sz="2200" spc="70" dirty="0">
                <a:latin typeface="Times New Roman"/>
                <a:cs typeface="Times New Roman"/>
              </a:rPr>
              <a:t>(e)Change</a:t>
            </a:r>
            <a:r>
              <a:rPr sz="2200" spc="-60" dirty="0">
                <a:latin typeface="Times New Roman"/>
                <a:cs typeface="Times New Roman"/>
              </a:rPr>
              <a:t> </a:t>
            </a:r>
            <a:r>
              <a:rPr sz="2200" spc="90" dirty="0">
                <a:latin typeface="Times New Roman"/>
                <a:cs typeface="Times New Roman"/>
              </a:rPr>
              <a:t>in</a:t>
            </a:r>
            <a:r>
              <a:rPr sz="2200" spc="-45" dirty="0">
                <a:latin typeface="Times New Roman"/>
                <a:cs typeface="Times New Roman"/>
              </a:rPr>
              <a:t> </a:t>
            </a:r>
            <a:r>
              <a:rPr sz="2200" spc="120" dirty="0">
                <a:latin typeface="Times New Roman"/>
                <a:cs typeface="Times New Roman"/>
              </a:rPr>
              <a:t>Demand</a:t>
            </a:r>
            <a:r>
              <a:rPr sz="2200" spc="-25" dirty="0">
                <a:latin typeface="Times New Roman"/>
                <a:cs typeface="Times New Roman"/>
              </a:rPr>
              <a:t> </a:t>
            </a:r>
            <a:r>
              <a:rPr sz="2200" spc="90" dirty="0">
                <a:latin typeface="Times New Roman"/>
                <a:cs typeface="Times New Roman"/>
              </a:rPr>
              <a:t>in</a:t>
            </a:r>
            <a:r>
              <a:rPr sz="2200" spc="-35" dirty="0">
                <a:latin typeface="Times New Roman"/>
                <a:cs typeface="Times New Roman"/>
              </a:rPr>
              <a:t> </a:t>
            </a:r>
            <a:r>
              <a:rPr sz="2200" spc="80" dirty="0">
                <a:latin typeface="Times New Roman"/>
                <a:cs typeface="Times New Roman"/>
              </a:rPr>
              <a:t>Domestic</a:t>
            </a:r>
            <a:r>
              <a:rPr sz="2200" spc="-50" dirty="0">
                <a:latin typeface="Times New Roman"/>
                <a:cs typeface="Times New Roman"/>
              </a:rPr>
              <a:t> </a:t>
            </a:r>
            <a:r>
              <a:rPr sz="2200" spc="70" dirty="0">
                <a:latin typeface="Times New Roman"/>
                <a:cs typeface="Times New Roman"/>
              </a:rPr>
              <a:t>Market  (f)Economies </a:t>
            </a:r>
            <a:r>
              <a:rPr sz="2200" spc="15" dirty="0">
                <a:latin typeface="Times New Roman"/>
                <a:cs typeface="Times New Roman"/>
              </a:rPr>
              <a:t>of </a:t>
            </a:r>
            <a:r>
              <a:rPr sz="2200" spc="20" dirty="0">
                <a:latin typeface="Times New Roman"/>
                <a:cs typeface="Times New Roman"/>
              </a:rPr>
              <a:t>Large </a:t>
            </a:r>
            <a:r>
              <a:rPr sz="2200" spc="15" dirty="0">
                <a:latin typeface="Times New Roman"/>
                <a:cs typeface="Times New Roman"/>
              </a:rPr>
              <a:t>Scale</a:t>
            </a:r>
            <a:r>
              <a:rPr sz="2200" spc="-295" dirty="0">
                <a:latin typeface="Times New Roman"/>
                <a:cs typeface="Times New Roman"/>
              </a:rPr>
              <a:t> </a:t>
            </a:r>
            <a:r>
              <a:rPr sz="2200" spc="95" dirty="0">
                <a:latin typeface="Times New Roman"/>
                <a:cs typeface="Times New Roman"/>
              </a:rPr>
              <a:t>Production</a:t>
            </a:r>
            <a:endParaRPr sz="2200">
              <a:latin typeface="Times New Roman"/>
              <a:cs typeface="Times New Roman"/>
            </a:endParaRPr>
          </a:p>
          <a:p>
            <a:pPr marL="527685" indent="-515620">
              <a:lnSpc>
                <a:spcPct val="100000"/>
              </a:lnSpc>
              <a:buClr>
                <a:srgbClr val="0AD0D9"/>
              </a:buClr>
              <a:buSzPct val="93181"/>
              <a:buAutoNum type="arabicPeriod" startAt="2"/>
              <a:tabLst>
                <a:tab pos="527685" algn="l"/>
                <a:tab pos="528320" algn="l"/>
              </a:tabLst>
            </a:pPr>
            <a:r>
              <a:rPr sz="2200" spc="25" dirty="0">
                <a:latin typeface="Times New Roman"/>
                <a:cs typeface="Times New Roman"/>
              </a:rPr>
              <a:t>Govt. </a:t>
            </a:r>
            <a:r>
              <a:rPr sz="2200" spc="40" dirty="0">
                <a:latin typeface="Times New Roman"/>
                <a:cs typeface="Times New Roman"/>
              </a:rPr>
              <a:t>policies </a:t>
            </a:r>
            <a:r>
              <a:rPr sz="2200" spc="135" dirty="0">
                <a:latin typeface="Times New Roman"/>
                <a:cs typeface="Times New Roman"/>
              </a:rPr>
              <a:t>and</a:t>
            </a:r>
            <a:r>
              <a:rPr sz="2200" spc="-235" dirty="0">
                <a:latin typeface="Times New Roman"/>
                <a:cs typeface="Times New Roman"/>
              </a:rPr>
              <a:t> </a:t>
            </a:r>
            <a:r>
              <a:rPr sz="2200" spc="75" dirty="0">
                <a:latin typeface="Times New Roman"/>
                <a:cs typeface="Times New Roman"/>
              </a:rPr>
              <a:t>regulations</a:t>
            </a:r>
            <a:endParaRPr sz="2200">
              <a:latin typeface="Times New Roman"/>
              <a:cs typeface="Times New Roman"/>
            </a:endParaRPr>
          </a:p>
          <a:p>
            <a:pPr marL="527685" indent="-515620">
              <a:lnSpc>
                <a:spcPct val="100000"/>
              </a:lnSpc>
              <a:buClr>
                <a:srgbClr val="0AD0D9"/>
              </a:buClr>
              <a:buSzPct val="93181"/>
              <a:buAutoNum type="arabicPeriod" startAt="2"/>
              <a:tabLst>
                <a:tab pos="527685" algn="l"/>
                <a:tab pos="528320" algn="l"/>
              </a:tabLst>
            </a:pPr>
            <a:r>
              <a:rPr sz="2200" spc="75" dirty="0">
                <a:latin typeface="Times New Roman"/>
                <a:cs typeface="Times New Roman"/>
              </a:rPr>
              <a:t>Increased</a:t>
            </a:r>
            <a:r>
              <a:rPr sz="2200" spc="-55" dirty="0">
                <a:latin typeface="Times New Roman"/>
                <a:cs typeface="Times New Roman"/>
              </a:rPr>
              <a:t> </a:t>
            </a:r>
            <a:r>
              <a:rPr sz="2200" spc="70" dirty="0">
                <a:latin typeface="Times New Roman"/>
                <a:cs typeface="Times New Roman"/>
              </a:rPr>
              <a:t>productivity</a:t>
            </a:r>
            <a:endParaRPr sz="2200">
              <a:latin typeface="Times New Roman"/>
              <a:cs typeface="Times New Roman"/>
            </a:endParaRPr>
          </a:p>
          <a:p>
            <a:pPr marL="527685" indent="-515620">
              <a:lnSpc>
                <a:spcPct val="100000"/>
              </a:lnSpc>
              <a:buClr>
                <a:srgbClr val="0AD0D9"/>
              </a:buClr>
              <a:buSzPct val="93181"/>
              <a:buAutoNum type="arabicPeriod" startAt="2"/>
              <a:tabLst>
                <a:tab pos="527685" algn="l"/>
                <a:tab pos="528320" algn="l"/>
              </a:tabLst>
            </a:pPr>
            <a:r>
              <a:rPr sz="2200" spc="95" dirty="0">
                <a:latin typeface="Times New Roman"/>
                <a:cs typeface="Times New Roman"/>
              </a:rPr>
              <a:t>Counter</a:t>
            </a:r>
            <a:r>
              <a:rPr sz="2200" spc="-150" dirty="0">
                <a:latin typeface="Times New Roman"/>
                <a:cs typeface="Times New Roman"/>
              </a:rPr>
              <a:t> </a:t>
            </a:r>
            <a:r>
              <a:rPr sz="2200" spc="95" dirty="0">
                <a:latin typeface="Times New Roman"/>
                <a:cs typeface="Times New Roman"/>
              </a:rPr>
              <a:t>competition</a:t>
            </a:r>
            <a:endParaRPr sz="2200">
              <a:latin typeface="Times New Roman"/>
              <a:cs typeface="Times New Roman"/>
            </a:endParaRPr>
          </a:p>
          <a:p>
            <a:pPr marL="527685" indent="-515620">
              <a:lnSpc>
                <a:spcPct val="100000"/>
              </a:lnSpc>
              <a:buClr>
                <a:srgbClr val="0AD0D9"/>
              </a:buClr>
              <a:buSzPct val="93181"/>
              <a:buAutoNum type="arabicPeriod" startAt="2"/>
              <a:tabLst>
                <a:tab pos="527685" algn="l"/>
                <a:tab pos="528320" algn="l"/>
              </a:tabLst>
            </a:pPr>
            <a:r>
              <a:rPr sz="2200" spc="20" dirty="0">
                <a:latin typeface="Times New Roman"/>
                <a:cs typeface="Times New Roman"/>
              </a:rPr>
              <a:t>Relative</a:t>
            </a:r>
            <a:r>
              <a:rPr sz="2200" spc="-110" dirty="0">
                <a:latin typeface="Times New Roman"/>
                <a:cs typeface="Times New Roman"/>
              </a:rPr>
              <a:t> </a:t>
            </a:r>
            <a:r>
              <a:rPr sz="2200" spc="60" dirty="0">
                <a:latin typeface="Times New Roman"/>
                <a:cs typeface="Times New Roman"/>
              </a:rPr>
              <a:t>profitability</a:t>
            </a:r>
            <a:endParaRPr sz="2200">
              <a:latin typeface="Times New Roman"/>
              <a:cs typeface="Times New Roman"/>
            </a:endParaRPr>
          </a:p>
          <a:p>
            <a:pPr marL="527685" indent="-515620">
              <a:lnSpc>
                <a:spcPct val="100000"/>
              </a:lnSpc>
              <a:spcBef>
                <a:spcPts val="5"/>
              </a:spcBef>
              <a:buClr>
                <a:srgbClr val="0AD0D9"/>
              </a:buClr>
              <a:buSzPct val="93181"/>
              <a:buAutoNum type="arabicPeriod" startAt="2"/>
              <a:tabLst>
                <a:tab pos="527685" algn="l"/>
                <a:tab pos="528320" algn="l"/>
              </a:tabLst>
            </a:pPr>
            <a:r>
              <a:rPr sz="2200" spc="55" dirty="0">
                <a:latin typeface="Times New Roman"/>
                <a:cs typeface="Times New Roman"/>
              </a:rPr>
              <a:t>Reducing </a:t>
            </a:r>
            <a:r>
              <a:rPr sz="2200" spc="40" dirty="0">
                <a:latin typeface="Times New Roman"/>
                <a:cs typeface="Times New Roman"/>
              </a:rPr>
              <a:t>Business</a:t>
            </a:r>
            <a:r>
              <a:rPr sz="2200" spc="-114" dirty="0">
                <a:latin typeface="Times New Roman"/>
                <a:cs typeface="Times New Roman"/>
              </a:rPr>
              <a:t> </a:t>
            </a:r>
            <a:r>
              <a:rPr sz="2200" spc="5" dirty="0">
                <a:latin typeface="Times New Roman"/>
                <a:cs typeface="Times New Roman"/>
              </a:rPr>
              <a:t>Risk</a:t>
            </a:r>
            <a:endParaRPr sz="2200">
              <a:latin typeface="Times New Roman"/>
              <a:cs typeface="Times New Roman"/>
            </a:endParaRPr>
          </a:p>
          <a:p>
            <a:pPr marL="527685" indent="-515620">
              <a:lnSpc>
                <a:spcPct val="100000"/>
              </a:lnSpc>
              <a:buClr>
                <a:srgbClr val="0AD0D9"/>
              </a:buClr>
              <a:buSzPct val="93181"/>
              <a:buAutoNum type="arabicPeriod" startAt="2"/>
              <a:tabLst>
                <a:tab pos="527685" algn="l"/>
                <a:tab pos="528320" algn="l"/>
              </a:tabLst>
            </a:pPr>
            <a:r>
              <a:rPr sz="2200" spc="75" dirty="0">
                <a:latin typeface="Times New Roman"/>
                <a:cs typeface="Times New Roman"/>
              </a:rPr>
              <a:t>Control</a:t>
            </a:r>
            <a:r>
              <a:rPr sz="2200" spc="-25" dirty="0">
                <a:latin typeface="Times New Roman"/>
                <a:cs typeface="Times New Roman"/>
              </a:rPr>
              <a:t> </a:t>
            </a:r>
            <a:r>
              <a:rPr sz="2200" spc="90" dirty="0">
                <a:latin typeface="Times New Roman"/>
                <a:cs typeface="Times New Roman"/>
              </a:rPr>
              <a:t>Inflation</a:t>
            </a:r>
            <a:r>
              <a:rPr sz="2200" spc="-95" dirty="0">
                <a:latin typeface="Times New Roman"/>
                <a:cs typeface="Times New Roman"/>
              </a:rPr>
              <a:t> </a:t>
            </a:r>
            <a:r>
              <a:rPr sz="2200" spc="135" dirty="0">
                <a:latin typeface="Times New Roman"/>
                <a:cs typeface="Times New Roman"/>
              </a:rPr>
              <a:t>and</a:t>
            </a:r>
            <a:r>
              <a:rPr sz="2200" spc="-10" dirty="0">
                <a:latin typeface="Times New Roman"/>
                <a:cs typeface="Times New Roman"/>
              </a:rPr>
              <a:t> </a:t>
            </a:r>
            <a:r>
              <a:rPr sz="2200" spc="40" dirty="0">
                <a:latin typeface="Times New Roman"/>
                <a:cs typeface="Times New Roman"/>
              </a:rPr>
              <a:t>Price</a:t>
            </a:r>
            <a:r>
              <a:rPr sz="2200" spc="-60" dirty="0">
                <a:latin typeface="Times New Roman"/>
                <a:cs typeface="Times New Roman"/>
              </a:rPr>
              <a:t> </a:t>
            </a:r>
            <a:r>
              <a:rPr sz="2200" spc="5" dirty="0">
                <a:latin typeface="Times New Roman"/>
                <a:cs typeface="Times New Roman"/>
              </a:rPr>
              <a:t>Rise</a:t>
            </a:r>
            <a:endParaRPr sz="2200">
              <a:latin typeface="Times New Roman"/>
              <a:cs typeface="Times New Roman"/>
            </a:endParaRPr>
          </a:p>
          <a:p>
            <a:pPr marL="527685" indent="-515620">
              <a:lnSpc>
                <a:spcPct val="100000"/>
              </a:lnSpc>
              <a:buClr>
                <a:srgbClr val="0AD0D9"/>
              </a:buClr>
              <a:buSzPct val="93181"/>
              <a:buAutoNum type="arabicPeriod" startAt="2"/>
              <a:tabLst>
                <a:tab pos="527685" algn="l"/>
                <a:tab pos="528320" algn="l"/>
              </a:tabLst>
            </a:pPr>
            <a:r>
              <a:rPr sz="2200" spc="100" dirty="0">
                <a:latin typeface="Times New Roman"/>
                <a:cs typeface="Times New Roman"/>
              </a:rPr>
              <a:t>Product</a:t>
            </a:r>
            <a:r>
              <a:rPr sz="2200" spc="-60" dirty="0">
                <a:latin typeface="Times New Roman"/>
                <a:cs typeface="Times New Roman"/>
              </a:rPr>
              <a:t> </a:t>
            </a:r>
            <a:r>
              <a:rPr sz="2200" spc="65" dirty="0">
                <a:latin typeface="Times New Roman"/>
                <a:cs typeface="Times New Roman"/>
              </a:rPr>
              <a:t>Obsolescence</a:t>
            </a:r>
            <a:endParaRPr sz="22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958342"/>
            <a:ext cx="7501255" cy="878840"/>
          </a:xfrm>
          <a:prstGeom prst="rect">
            <a:avLst/>
          </a:prstGeom>
        </p:spPr>
        <p:txBody>
          <a:bodyPr vert="horz" wrap="square" lIns="0" tIns="12065" rIns="0" bIns="0" rtlCol="0">
            <a:spAutoFit/>
          </a:bodyPr>
          <a:lstStyle/>
          <a:p>
            <a:pPr marL="12700" marR="5080">
              <a:lnSpc>
                <a:spcPct val="100000"/>
              </a:lnSpc>
              <a:spcBef>
                <a:spcPts val="95"/>
              </a:spcBef>
            </a:pPr>
            <a:r>
              <a:rPr sz="2800" spc="-20" dirty="0"/>
              <a:t>OTHER </a:t>
            </a:r>
            <a:r>
              <a:rPr sz="2800" spc="-50" dirty="0"/>
              <a:t>FACTORS </a:t>
            </a:r>
            <a:r>
              <a:rPr sz="2800" spc="-5" dirty="0"/>
              <a:t>OF </a:t>
            </a:r>
            <a:r>
              <a:rPr sz="2800" spc="-15" dirty="0"/>
              <a:t>INFLUENCING </a:t>
            </a:r>
            <a:r>
              <a:rPr sz="2800" spc="-25" dirty="0"/>
              <a:t>INTERNATIONAL  </a:t>
            </a:r>
            <a:r>
              <a:rPr sz="2800" spc="-10" dirty="0"/>
              <a:t>MARKETING-</a:t>
            </a:r>
            <a:endParaRPr sz="2800"/>
          </a:p>
        </p:txBody>
      </p:sp>
      <p:sp>
        <p:nvSpPr>
          <p:cNvPr id="9" name="object 9"/>
          <p:cNvSpPr txBox="1"/>
          <p:nvPr/>
        </p:nvSpPr>
        <p:spPr>
          <a:xfrm>
            <a:off x="535940" y="1890725"/>
            <a:ext cx="5741035" cy="4385310"/>
          </a:xfrm>
          <a:prstGeom prst="rect">
            <a:avLst/>
          </a:prstGeom>
        </p:spPr>
        <p:txBody>
          <a:bodyPr vert="horz" wrap="square" lIns="0" tIns="12065" rIns="0" bIns="0" rtlCol="0">
            <a:spAutoFit/>
          </a:bodyPr>
          <a:lstStyle/>
          <a:p>
            <a:pPr marL="527685" indent="-515620">
              <a:lnSpc>
                <a:spcPct val="100000"/>
              </a:lnSpc>
              <a:spcBef>
                <a:spcPts val="95"/>
              </a:spcBef>
              <a:buAutoNum type="arabicPeriod" startAt="9"/>
              <a:tabLst>
                <a:tab pos="527685" algn="l"/>
                <a:tab pos="528320" algn="l"/>
              </a:tabLst>
            </a:pPr>
            <a:r>
              <a:rPr sz="2200" spc="80" dirty="0">
                <a:latin typeface="Times New Roman"/>
                <a:cs typeface="Times New Roman"/>
              </a:rPr>
              <a:t>Unequal </a:t>
            </a:r>
            <a:r>
              <a:rPr sz="2200" spc="85" dirty="0">
                <a:latin typeface="Times New Roman"/>
                <a:cs typeface="Times New Roman"/>
              </a:rPr>
              <a:t>Distribution </a:t>
            </a:r>
            <a:r>
              <a:rPr sz="2200" spc="15" dirty="0">
                <a:latin typeface="Times New Roman"/>
                <a:cs typeface="Times New Roman"/>
              </a:rPr>
              <a:t>of </a:t>
            </a:r>
            <a:r>
              <a:rPr sz="2200" spc="75" dirty="0">
                <a:latin typeface="Times New Roman"/>
                <a:cs typeface="Times New Roman"/>
              </a:rPr>
              <a:t>Natural</a:t>
            </a:r>
            <a:r>
              <a:rPr sz="2200" spc="-225" dirty="0">
                <a:latin typeface="Times New Roman"/>
                <a:cs typeface="Times New Roman"/>
              </a:rPr>
              <a:t> </a:t>
            </a:r>
            <a:r>
              <a:rPr sz="2200" spc="35" dirty="0">
                <a:latin typeface="Times New Roman"/>
                <a:cs typeface="Times New Roman"/>
              </a:rPr>
              <a:t>Resources.</a:t>
            </a:r>
            <a:endParaRPr sz="2200">
              <a:latin typeface="Times New Roman"/>
              <a:cs typeface="Times New Roman"/>
            </a:endParaRPr>
          </a:p>
          <a:p>
            <a:pPr marL="527685" indent="-515620">
              <a:lnSpc>
                <a:spcPct val="100000"/>
              </a:lnSpc>
              <a:spcBef>
                <a:spcPts val="5"/>
              </a:spcBef>
              <a:buClr>
                <a:srgbClr val="0AD0D9"/>
              </a:buClr>
              <a:buSzPct val="93181"/>
              <a:buAutoNum type="arabicPeriod" startAt="9"/>
              <a:tabLst>
                <a:tab pos="527685" algn="l"/>
                <a:tab pos="528320" algn="l"/>
              </a:tabLst>
            </a:pPr>
            <a:r>
              <a:rPr sz="2200" spc="45" dirty="0">
                <a:latin typeface="Times New Roman"/>
                <a:cs typeface="Times New Roman"/>
              </a:rPr>
              <a:t>Advantages </a:t>
            </a:r>
            <a:r>
              <a:rPr sz="2200" spc="15" dirty="0">
                <a:latin typeface="Times New Roman"/>
                <a:cs typeface="Times New Roman"/>
              </a:rPr>
              <a:t>of</a:t>
            </a:r>
            <a:r>
              <a:rPr sz="2200" spc="-114" dirty="0">
                <a:latin typeface="Times New Roman"/>
                <a:cs typeface="Times New Roman"/>
              </a:rPr>
              <a:t> </a:t>
            </a:r>
            <a:r>
              <a:rPr sz="2200" spc="55" dirty="0">
                <a:latin typeface="Times New Roman"/>
                <a:cs typeface="Times New Roman"/>
              </a:rPr>
              <a:t>Specialization</a:t>
            </a:r>
            <a:endParaRPr sz="2200">
              <a:latin typeface="Times New Roman"/>
              <a:cs typeface="Times New Roman"/>
            </a:endParaRPr>
          </a:p>
          <a:p>
            <a:pPr marL="527685" indent="-515620">
              <a:lnSpc>
                <a:spcPct val="100000"/>
              </a:lnSpc>
              <a:buClr>
                <a:srgbClr val="0AD0D9"/>
              </a:buClr>
              <a:buSzPct val="93181"/>
              <a:buAutoNum type="arabicPeriod" startAt="9"/>
              <a:tabLst>
                <a:tab pos="527685" algn="l"/>
                <a:tab pos="528320" algn="l"/>
              </a:tabLst>
            </a:pPr>
            <a:r>
              <a:rPr sz="2200" spc="45" dirty="0">
                <a:latin typeface="Times New Roman"/>
                <a:cs typeface="Times New Roman"/>
              </a:rPr>
              <a:t>Technological</a:t>
            </a:r>
            <a:r>
              <a:rPr sz="2200" spc="-70" dirty="0">
                <a:latin typeface="Times New Roman"/>
                <a:cs typeface="Times New Roman"/>
              </a:rPr>
              <a:t> </a:t>
            </a:r>
            <a:r>
              <a:rPr sz="2200" spc="90" dirty="0">
                <a:latin typeface="Times New Roman"/>
                <a:cs typeface="Times New Roman"/>
              </a:rPr>
              <a:t>development</a:t>
            </a:r>
            <a:endParaRPr sz="2200">
              <a:latin typeface="Times New Roman"/>
              <a:cs typeface="Times New Roman"/>
            </a:endParaRPr>
          </a:p>
          <a:p>
            <a:pPr marL="527685" indent="-515620">
              <a:lnSpc>
                <a:spcPct val="100000"/>
              </a:lnSpc>
              <a:buClr>
                <a:srgbClr val="0AD0D9"/>
              </a:buClr>
              <a:buSzPct val="93181"/>
              <a:buAutoNum type="arabicPeriod" startAt="9"/>
              <a:tabLst>
                <a:tab pos="527685" algn="l"/>
                <a:tab pos="528320" algn="l"/>
              </a:tabLst>
            </a:pPr>
            <a:r>
              <a:rPr sz="2200" spc="-55" dirty="0">
                <a:latin typeface="Times New Roman"/>
                <a:cs typeface="Times New Roman"/>
              </a:rPr>
              <a:t>To </a:t>
            </a:r>
            <a:r>
              <a:rPr sz="2200" spc="60" dirty="0">
                <a:latin typeface="Times New Roman"/>
                <a:cs typeface="Times New Roman"/>
              </a:rPr>
              <a:t>Create </a:t>
            </a:r>
            <a:r>
              <a:rPr sz="2200" spc="50" dirty="0">
                <a:latin typeface="Times New Roman"/>
                <a:cs typeface="Times New Roman"/>
              </a:rPr>
              <a:t>Research</a:t>
            </a:r>
            <a:r>
              <a:rPr sz="2200" spc="-175" dirty="0">
                <a:latin typeface="Times New Roman"/>
                <a:cs typeface="Times New Roman"/>
              </a:rPr>
              <a:t> </a:t>
            </a:r>
            <a:r>
              <a:rPr sz="2200" spc="110" dirty="0">
                <a:latin typeface="Times New Roman"/>
                <a:cs typeface="Times New Roman"/>
              </a:rPr>
              <a:t>Opportunity</a:t>
            </a:r>
            <a:endParaRPr sz="2200">
              <a:latin typeface="Times New Roman"/>
              <a:cs typeface="Times New Roman"/>
            </a:endParaRPr>
          </a:p>
          <a:p>
            <a:pPr marL="527685" indent="-515620">
              <a:lnSpc>
                <a:spcPct val="100000"/>
              </a:lnSpc>
              <a:buClr>
                <a:srgbClr val="0AD0D9"/>
              </a:buClr>
              <a:buSzPct val="93181"/>
              <a:buAutoNum type="arabicPeriod" startAt="9"/>
              <a:tabLst>
                <a:tab pos="527685" algn="l"/>
                <a:tab pos="528320" algn="l"/>
              </a:tabLst>
            </a:pPr>
            <a:r>
              <a:rPr sz="2200" spc="65" dirty="0">
                <a:latin typeface="Times New Roman"/>
                <a:cs typeface="Times New Roman"/>
              </a:rPr>
              <a:t>Helps </a:t>
            </a:r>
            <a:r>
              <a:rPr sz="2200" spc="90" dirty="0">
                <a:latin typeface="Times New Roman"/>
                <a:cs typeface="Times New Roman"/>
              </a:rPr>
              <a:t>in </a:t>
            </a:r>
            <a:r>
              <a:rPr sz="2200" spc="40" dirty="0">
                <a:latin typeface="Times New Roman"/>
                <a:cs typeface="Times New Roman"/>
              </a:rPr>
              <a:t>Political</a:t>
            </a:r>
            <a:r>
              <a:rPr sz="2200" spc="-260" dirty="0">
                <a:latin typeface="Times New Roman"/>
                <a:cs typeface="Times New Roman"/>
              </a:rPr>
              <a:t> </a:t>
            </a:r>
            <a:r>
              <a:rPr sz="2200" spc="40" dirty="0">
                <a:latin typeface="Times New Roman"/>
                <a:cs typeface="Times New Roman"/>
              </a:rPr>
              <a:t>Peace</a:t>
            </a:r>
            <a:endParaRPr sz="2200">
              <a:latin typeface="Times New Roman"/>
              <a:cs typeface="Times New Roman"/>
            </a:endParaRPr>
          </a:p>
          <a:p>
            <a:pPr marL="527685" indent="-515620">
              <a:lnSpc>
                <a:spcPct val="100000"/>
              </a:lnSpc>
              <a:buClr>
                <a:srgbClr val="0AD0D9"/>
              </a:buClr>
              <a:buSzPct val="93181"/>
              <a:buAutoNum type="arabicPeriod" startAt="9"/>
              <a:tabLst>
                <a:tab pos="527685" algn="l"/>
                <a:tab pos="528320" algn="l"/>
              </a:tabLst>
            </a:pPr>
            <a:r>
              <a:rPr sz="2200" spc="60" dirty="0">
                <a:latin typeface="Times New Roman"/>
                <a:cs typeface="Times New Roman"/>
              </a:rPr>
              <a:t>Economic </a:t>
            </a:r>
            <a:r>
              <a:rPr sz="2200" spc="80" dirty="0">
                <a:latin typeface="Times New Roman"/>
                <a:cs typeface="Times New Roman"/>
              </a:rPr>
              <a:t>Development</a:t>
            </a:r>
            <a:r>
              <a:rPr sz="2200" spc="-405" dirty="0">
                <a:latin typeface="Times New Roman"/>
                <a:cs typeface="Times New Roman"/>
              </a:rPr>
              <a:t> </a:t>
            </a:r>
            <a:r>
              <a:rPr sz="2200" spc="15" dirty="0">
                <a:latin typeface="Times New Roman"/>
                <a:cs typeface="Times New Roman"/>
              </a:rPr>
              <a:t>of </a:t>
            </a:r>
            <a:r>
              <a:rPr sz="2200" spc="75" dirty="0">
                <a:latin typeface="Times New Roman"/>
                <a:cs typeface="Times New Roman"/>
              </a:rPr>
              <a:t>a </a:t>
            </a:r>
            <a:r>
              <a:rPr sz="2200" spc="85" dirty="0">
                <a:latin typeface="Times New Roman"/>
                <a:cs typeface="Times New Roman"/>
              </a:rPr>
              <a:t>Country</a:t>
            </a:r>
            <a:endParaRPr sz="2200">
              <a:latin typeface="Times New Roman"/>
              <a:cs typeface="Times New Roman"/>
            </a:endParaRPr>
          </a:p>
          <a:p>
            <a:pPr marL="937894" lvl="1" indent="-410845">
              <a:lnSpc>
                <a:spcPct val="100000"/>
              </a:lnSpc>
              <a:buAutoNum type="alphaLcParenBoth"/>
              <a:tabLst>
                <a:tab pos="938530" algn="l"/>
              </a:tabLst>
            </a:pPr>
            <a:r>
              <a:rPr sz="2200" spc="55" dirty="0">
                <a:latin typeface="Times New Roman"/>
                <a:cs typeface="Times New Roman"/>
              </a:rPr>
              <a:t>Rapid </a:t>
            </a:r>
            <a:r>
              <a:rPr sz="2200" spc="80" dirty="0">
                <a:latin typeface="Times New Roman"/>
                <a:cs typeface="Times New Roman"/>
              </a:rPr>
              <a:t>economic</a:t>
            </a:r>
            <a:r>
              <a:rPr sz="2200" spc="-240" dirty="0">
                <a:latin typeface="Times New Roman"/>
                <a:cs typeface="Times New Roman"/>
              </a:rPr>
              <a:t> </a:t>
            </a:r>
            <a:r>
              <a:rPr sz="2200" spc="75" dirty="0">
                <a:latin typeface="Times New Roman"/>
                <a:cs typeface="Times New Roman"/>
              </a:rPr>
              <a:t>growth</a:t>
            </a:r>
            <a:endParaRPr sz="2200">
              <a:latin typeface="Times New Roman"/>
              <a:cs typeface="Times New Roman"/>
            </a:endParaRPr>
          </a:p>
          <a:p>
            <a:pPr marL="958850" lvl="1" indent="-431800">
              <a:lnSpc>
                <a:spcPct val="100000"/>
              </a:lnSpc>
              <a:buAutoNum type="alphaLcParenBoth"/>
              <a:tabLst>
                <a:tab pos="959485" algn="l"/>
              </a:tabLst>
            </a:pPr>
            <a:r>
              <a:rPr sz="2200" spc="60" dirty="0">
                <a:latin typeface="Times New Roman"/>
                <a:cs typeface="Times New Roman"/>
              </a:rPr>
              <a:t>Profitable </a:t>
            </a:r>
            <a:r>
              <a:rPr sz="2200" spc="80" dirty="0">
                <a:latin typeface="Times New Roman"/>
                <a:cs typeface="Times New Roman"/>
              </a:rPr>
              <a:t>use </a:t>
            </a:r>
            <a:r>
              <a:rPr sz="2200" spc="15" dirty="0">
                <a:latin typeface="Times New Roman"/>
                <a:cs typeface="Times New Roman"/>
              </a:rPr>
              <a:t>of </a:t>
            </a:r>
            <a:r>
              <a:rPr sz="2200" spc="100" dirty="0">
                <a:latin typeface="Times New Roman"/>
                <a:cs typeface="Times New Roman"/>
              </a:rPr>
              <a:t>natural</a:t>
            </a:r>
            <a:r>
              <a:rPr sz="2200" spc="-385" dirty="0">
                <a:latin typeface="Times New Roman"/>
                <a:cs typeface="Times New Roman"/>
              </a:rPr>
              <a:t> </a:t>
            </a:r>
            <a:r>
              <a:rPr sz="2200" spc="60" dirty="0">
                <a:latin typeface="Times New Roman"/>
                <a:cs typeface="Times New Roman"/>
              </a:rPr>
              <a:t>resources</a:t>
            </a:r>
            <a:endParaRPr sz="2200">
              <a:latin typeface="Times New Roman"/>
              <a:cs typeface="Times New Roman"/>
            </a:endParaRPr>
          </a:p>
          <a:p>
            <a:pPr marL="933450" lvl="1" indent="-405765">
              <a:lnSpc>
                <a:spcPct val="100000"/>
              </a:lnSpc>
              <a:buAutoNum type="alphaLcParenBoth"/>
              <a:tabLst>
                <a:tab pos="933450" algn="l"/>
              </a:tabLst>
            </a:pPr>
            <a:r>
              <a:rPr sz="2200" spc="65" dirty="0">
                <a:latin typeface="Times New Roman"/>
                <a:cs typeface="Times New Roman"/>
              </a:rPr>
              <a:t>Increase </a:t>
            </a:r>
            <a:r>
              <a:rPr sz="2200" spc="90" dirty="0">
                <a:latin typeface="Times New Roman"/>
                <a:cs typeface="Times New Roman"/>
              </a:rPr>
              <a:t>in </a:t>
            </a:r>
            <a:r>
              <a:rPr sz="2200" spc="85" dirty="0">
                <a:latin typeface="Times New Roman"/>
                <a:cs typeface="Times New Roman"/>
              </a:rPr>
              <a:t>Employment</a:t>
            </a:r>
            <a:r>
              <a:rPr sz="2200" spc="-355" dirty="0">
                <a:latin typeface="Times New Roman"/>
                <a:cs typeface="Times New Roman"/>
              </a:rPr>
              <a:t> </a:t>
            </a:r>
            <a:r>
              <a:rPr sz="2200" spc="105" dirty="0">
                <a:latin typeface="Times New Roman"/>
                <a:cs typeface="Times New Roman"/>
              </a:rPr>
              <a:t>Opportunities</a:t>
            </a:r>
            <a:endParaRPr sz="2200">
              <a:latin typeface="Times New Roman"/>
              <a:cs typeface="Times New Roman"/>
            </a:endParaRPr>
          </a:p>
          <a:p>
            <a:pPr marL="962025" lvl="1" indent="-434975">
              <a:lnSpc>
                <a:spcPct val="100000"/>
              </a:lnSpc>
              <a:buAutoNum type="alphaLcParenBoth"/>
              <a:tabLst>
                <a:tab pos="962660" algn="l"/>
              </a:tabLst>
            </a:pPr>
            <a:r>
              <a:rPr sz="2200" spc="10" dirty="0">
                <a:latin typeface="Times New Roman"/>
                <a:cs typeface="Times New Roman"/>
              </a:rPr>
              <a:t>Role </a:t>
            </a:r>
            <a:r>
              <a:rPr sz="2200" spc="15" dirty="0">
                <a:latin typeface="Times New Roman"/>
                <a:cs typeface="Times New Roman"/>
              </a:rPr>
              <a:t>of </a:t>
            </a:r>
            <a:r>
              <a:rPr sz="2200" spc="50" dirty="0">
                <a:latin typeface="Times New Roman"/>
                <a:cs typeface="Times New Roman"/>
              </a:rPr>
              <a:t>Exports </a:t>
            </a:r>
            <a:r>
              <a:rPr sz="2200" spc="90" dirty="0">
                <a:latin typeface="Times New Roman"/>
                <a:cs typeface="Times New Roman"/>
              </a:rPr>
              <a:t>in </a:t>
            </a:r>
            <a:r>
              <a:rPr sz="2200" spc="75" dirty="0">
                <a:latin typeface="Times New Roman"/>
                <a:cs typeface="Times New Roman"/>
              </a:rPr>
              <a:t>National</a:t>
            </a:r>
            <a:r>
              <a:rPr sz="2200" spc="-350" dirty="0">
                <a:latin typeface="Times New Roman"/>
                <a:cs typeface="Times New Roman"/>
              </a:rPr>
              <a:t> </a:t>
            </a:r>
            <a:r>
              <a:rPr sz="2200" spc="85" dirty="0">
                <a:latin typeface="Times New Roman"/>
                <a:cs typeface="Times New Roman"/>
              </a:rPr>
              <a:t>Income</a:t>
            </a:r>
            <a:endParaRPr sz="2200">
              <a:latin typeface="Times New Roman"/>
              <a:cs typeface="Times New Roman"/>
            </a:endParaRPr>
          </a:p>
          <a:p>
            <a:pPr marL="527685" marR="1322705" lvl="1">
              <a:lnSpc>
                <a:spcPct val="100000"/>
              </a:lnSpc>
              <a:spcBef>
                <a:spcPts val="5"/>
              </a:spcBef>
              <a:buAutoNum type="alphaLcParenBoth"/>
              <a:tabLst>
                <a:tab pos="938530" algn="l"/>
              </a:tabLst>
            </a:pPr>
            <a:r>
              <a:rPr sz="2200" spc="65" dirty="0">
                <a:latin typeface="Times New Roman"/>
                <a:cs typeface="Times New Roman"/>
              </a:rPr>
              <a:t>Increase </a:t>
            </a:r>
            <a:r>
              <a:rPr sz="2200" spc="90" dirty="0">
                <a:latin typeface="Times New Roman"/>
                <a:cs typeface="Times New Roman"/>
              </a:rPr>
              <a:t>in </a:t>
            </a:r>
            <a:r>
              <a:rPr sz="2200" spc="110" dirty="0">
                <a:latin typeface="Times New Roman"/>
                <a:cs typeface="Times New Roman"/>
              </a:rPr>
              <a:t>standard</a:t>
            </a:r>
            <a:r>
              <a:rPr sz="2200" spc="-390" dirty="0">
                <a:latin typeface="Times New Roman"/>
                <a:cs typeface="Times New Roman"/>
              </a:rPr>
              <a:t> </a:t>
            </a:r>
            <a:r>
              <a:rPr sz="2200" spc="15" dirty="0">
                <a:latin typeface="Times New Roman"/>
                <a:cs typeface="Times New Roman"/>
              </a:rPr>
              <a:t>of </a:t>
            </a:r>
            <a:r>
              <a:rPr sz="2200" spc="25" dirty="0">
                <a:latin typeface="Times New Roman"/>
                <a:cs typeface="Times New Roman"/>
              </a:rPr>
              <a:t>living  </a:t>
            </a:r>
            <a:r>
              <a:rPr sz="2200" spc="100" dirty="0">
                <a:latin typeface="Times New Roman"/>
                <a:cs typeface="Times New Roman"/>
              </a:rPr>
              <a:t>(f) </a:t>
            </a:r>
            <a:r>
              <a:rPr sz="2200" spc="95" dirty="0">
                <a:latin typeface="Times New Roman"/>
                <a:cs typeface="Times New Roman"/>
              </a:rPr>
              <a:t>International</a:t>
            </a:r>
            <a:r>
              <a:rPr sz="2200" spc="-145" dirty="0">
                <a:latin typeface="Times New Roman"/>
                <a:cs typeface="Times New Roman"/>
              </a:rPr>
              <a:t> </a:t>
            </a:r>
            <a:r>
              <a:rPr sz="2200" spc="65" dirty="0">
                <a:latin typeface="Times New Roman"/>
                <a:cs typeface="Times New Roman"/>
              </a:rPr>
              <a:t>Collaboration</a:t>
            </a:r>
            <a:endParaRPr sz="2200">
              <a:latin typeface="Times New Roman"/>
              <a:cs typeface="Times New Roman"/>
            </a:endParaRPr>
          </a:p>
          <a:p>
            <a:pPr marL="527685">
              <a:lnSpc>
                <a:spcPct val="100000"/>
              </a:lnSpc>
            </a:pPr>
            <a:r>
              <a:rPr sz="2200" spc="75" dirty="0">
                <a:latin typeface="Times New Roman"/>
                <a:cs typeface="Times New Roman"/>
              </a:rPr>
              <a:t>(g) </a:t>
            </a:r>
            <a:r>
              <a:rPr sz="2200" spc="40" dirty="0">
                <a:latin typeface="Times New Roman"/>
                <a:cs typeface="Times New Roman"/>
              </a:rPr>
              <a:t>Closer </a:t>
            </a:r>
            <a:r>
              <a:rPr sz="2200" spc="60" dirty="0">
                <a:latin typeface="Times New Roman"/>
                <a:cs typeface="Times New Roman"/>
              </a:rPr>
              <a:t>Cultural</a:t>
            </a:r>
            <a:r>
              <a:rPr sz="2200" spc="-200" dirty="0">
                <a:latin typeface="Times New Roman"/>
                <a:cs typeface="Times New Roman"/>
              </a:rPr>
              <a:t> </a:t>
            </a:r>
            <a:r>
              <a:rPr sz="2200" spc="55" dirty="0">
                <a:latin typeface="Times New Roman"/>
                <a:cs typeface="Times New Roman"/>
              </a:rPr>
              <a:t>Relations</a:t>
            </a:r>
            <a:endParaRPr sz="22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5201424"/>
          </a:xfrm>
        </p:spPr>
        <p:txBody>
          <a:bodyPr/>
          <a:lstStyle/>
          <a:p>
            <a:r>
              <a:rPr lang="en-US" b="1" dirty="0" smtClean="0"/>
              <a:t>1. Tariff Barriers:</a:t>
            </a:r>
          </a:p>
          <a:p>
            <a:r>
              <a:rPr lang="en-US" dirty="0" smtClean="0"/>
              <a:t>Tariff barriers indicate taxes and duties imposed on imports. Marketers of guest countries find it difficult to earn adequate profits while selling products in the host countries. Sometimes, to prevent foreign products and/or promote domestic products, strategically tariff policies are formulated that restricts international marketing activities. Frequent change in tariff rates and variable tariff rates for various categories of products create uncertainty for traders to trade internationally. Antidumping duties levied on imports and defensive strategies create difficulty for exporters.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4001095"/>
          </a:xfrm>
        </p:spPr>
        <p:txBody>
          <a:bodyPr/>
          <a:lstStyle/>
          <a:p>
            <a:r>
              <a:rPr lang="en-US" b="1" dirty="0" smtClean="0"/>
              <a:t>2. Administrative Policies:</a:t>
            </a:r>
          </a:p>
          <a:p>
            <a:r>
              <a:rPr lang="en-US" dirty="0" smtClean="0"/>
              <a:t>Bureaucratic rules or administrative procedures – both in guest countries and host countries – make international (export and/or import) marketing harder. Some countries have too lengthy formalities that exporters and importers have to clear. Unjust dealings to get the formalities/ matters cleared create many problems to some international players. International marketers have to accustom with legal formalities of several courtiers where they wants to operate.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4801314"/>
          </a:xfrm>
        </p:spPr>
        <p:txBody>
          <a:bodyPr/>
          <a:lstStyle/>
          <a:p>
            <a:r>
              <a:rPr lang="en-US" b="1" dirty="0" smtClean="0"/>
              <a:t>3. Considerable Diversities:</a:t>
            </a:r>
          </a:p>
          <a:p>
            <a:r>
              <a:rPr lang="en-US" dirty="0" smtClean="0"/>
              <a:t>Different countries have their own unique civilization and culture. They pose special problems for international marketers. Global customers exhibit considerable cultural and social diversities in term of needs, preferences, habits, languages, expectations, buying capacities, buying and consumption patterns, and so forth. Social and personal characteristics of customers of different nationalities are real challenges to understand and incorporate. Compared to local and domestic markets, it is more difficult to understand </a:t>
            </a:r>
            <a:r>
              <a:rPr lang="en-US" dirty="0" err="1" smtClean="0"/>
              <a:t>behaviour</a:t>
            </a:r>
            <a:r>
              <a:rPr lang="en-US" dirty="0" smtClean="0"/>
              <a:t> of customers of other countries.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762000" y="1295400"/>
            <a:ext cx="7807325" cy="5201424"/>
          </a:xfrm>
        </p:spPr>
        <p:txBody>
          <a:bodyPr/>
          <a:lstStyle/>
          <a:p>
            <a:r>
              <a:rPr lang="en-US" b="1" dirty="0" smtClean="0"/>
              <a:t>4. Political Instability or Environment:</a:t>
            </a:r>
          </a:p>
          <a:p>
            <a:r>
              <a:rPr lang="en-US" sz="2400" dirty="0" smtClean="0"/>
              <a:t>Different political systems (democracy or dictatorship), different economics systems (market economy, command economy, and mixed economy), and political instability are some of real challenges that international markers have to face. Political atmosphere in different courtiers offer opportunities or pose challenges to international marketers. </a:t>
            </a:r>
          </a:p>
          <a:p>
            <a:r>
              <a:rPr lang="en-US" sz="2400" dirty="0" smtClean="0"/>
              <a:t>Governments in different nations have their priorities, philosophies, and approaches to the international trades. They may adopt restrictive (protectionist) or liberal approach to international business operations. Especially, political approaches of dominant nations have more influence in international marketing activities. </a:t>
            </a:r>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5201424"/>
          </a:xfrm>
        </p:spPr>
        <p:txBody>
          <a:bodyPr/>
          <a:lstStyle/>
          <a:p>
            <a:r>
              <a:rPr lang="fr-FR" b="1" dirty="0" smtClean="0"/>
              <a:t>5. Place </a:t>
            </a:r>
            <a:r>
              <a:rPr lang="fr-FR" b="1" dirty="0" err="1" smtClean="0"/>
              <a:t>Constraints</a:t>
            </a:r>
            <a:r>
              <a:rPr lang="fr-FR" b="1" dirty="0" smtClean="0"/>
              <a:t> (Diverse </a:t>
            </a:r>
            <a:r>
              <a:rPr lang="fr-FR" b="1" dirty="0" smtClean="0"/>
              <a:t>Géographie):</a:t>
            </a:r>
          </a:p>
          <a:p>
            <a:endParaRPr lang="en-US" dirty="0" smtClean="0"/>
          </a:p>
          <a:p>
            <a:r>
              <a:rPr lang="en-US" dirty="0" smtClean="0"/>
              <a:t>Trade in foreign countries of far distance itself practically difficult. In case of perishable products, it is a real challenge. Exporting and importing products via sea route and making arrangements for effective selling involves more time as well risks. Segmenting and selecting international markets require the marketers to be more careful. </a:t>
            </a:r>
          </a:p>
          <a:p>
            <a:endParaRPr lang="fr-FR" b="1" dirty="0" smtClean="0"/>
          </a:p>
          <a:p>
            <a:endParaRPr lang="fr-FR" b="1" dirty="0" smtClean="0"/>
          </a:p>
          <a:p>
            <a:endParaRPr lang="fr-FR" b="1"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990600"/>
            <a:ext cx="6433185" cy="998350"/>
          </a:xfrm>
          <a:prstGeom prst="rect">
            <a:avLst/>
          </a:prstGeom>
        </p:spPr>
        <p:txBody>
          <a:bodyPr vert="horz" wrap="square" lIns="0" tIns="13335" rIns="0" bIns="0" rtlCol="0">
            <a:spAutoFit/>
          </a:bodyPr>
          <a:lstStyle/>
          <a:p>
            <a:pPr marL="12700">
              <a:lnSpc>
                <a:spcPct val="100000"/>
              </a:lnSpc>
              <a:spcBef>
                <a:spcPts val="105"/>
              </a:spcBef>
            </a:pPr>
            <a:r>
              <a:rPr u="heavy" spc="-5" dirty="0">
                <a:uFill>
                  <a:solidFill>
                    <a:srgbClr val="04607A"/>
                  </a:solidFill>
                </a:uFill>
              </a:rPr>
              <a:t>Definitions </a:t>
            </a:r>
            <a:r>
              <a:rPr u="heavy" dirty="0">
                <a:uFill>
                  <a:solidFill>
                    <a:srgbClr val="04607A"/>
                  </a:solidFill>
                </a:uFill>
              </a:rPr>
              <a:t>of </a:t>
            </a:r>
            <a:r>
              <a:rPr u="heavy" spc="-10" dirty="0">
                <a:uFill>
                  <a:solidFill>
                    <a:srgbClr val="04607A"/>
                  </a:solidFill>
                </a:uFill>
              </a:rPr>
              <a:t>International</a:t>
            </a:r>
            <a:r>
              <a:rPr u="heavy" spc="-75" dirty="0">
                <a:uFill>
                  <a:solidFill>
                    <a:srgbClr val="04607A"/>
                  </a:solidFill>
                </a:uFill>
              </a:rPr>
              <a:t> </a:t>
            </a:r>
            <a:r>
              <a:rPr u="heavy" spc="-15" dirty="0">
                <a:uFill>
                  <a:solidFill>
                    <a:srgbClr val="04607A"/>
                  </a:solidFill>
                </a:uFill>
              </a:rPr>
              <a:t>Marketing</a:t>
            </a:r>
          </a:p>
        </p:txBody>
      </p:sp>
      <p:sp>
        <p:nvSpPr>
          <p:cNvPr id="9" name="object 9"/>
          <p:cNvSpPr txBox="1"/>
          <p:nvPr/>
        </p:nvSpPr>
        <p:spPr>
          <a:xfrm>
            <a:off x="810259" y="1947799"/>
            <a:ext cx="7611109" cy="3355340"/>
          </a:xfrm>
          <a:prstGeom prst="rect">
            <a:avLst/>
          </a:prstGeom>
        </p:spPr>
        <p:txBody>
          <a:bodyPr vert="horz" wrap="square" lIns="0" tIns="13335" rIns="0" bIns="0" rtlCol="0">
            <a:spAutoFit/>
          </a:bodyPr>
          <a:lstStyle/>
          <a:p>
            <a:pPr marL="12700" marR="101600" algn="just">
              <a:lnSpc>
                <a:spcPct val="100000"/>
              </a:lnSpc>
              <a:spcBef>
                <a:spcPts val="105"/>
              </a:spcBef>
            </a:pPr>
            <a:r>
              <a:rPr sz="2600" spc="45" dirty="0">
                <a:latin typeface="Times New Roman"/>
                <a:cs typeface="Times New Roman"/>
              </a:rPr>
              <a:t>According </a:t>
            </a:r>
            <a:r>
              <a:rPr sz="2600" spc="130" dirty="0">
                <a:latin typeface="Times New Roman"/>
                <a:cs typeface="Times New Roman"/>
              </a:rPr>
              <a:t>to </a:t>
            </a:r>
            <a:r>
              <a:rPr sz="2600" b="1" spc="85" dirty="0">
                <a:latin typeface="Times New Roman"/>
                <a:cs typeface="Times New Roman"/>
              </a:rPr>
              <a:t>Kotler</a:t>
            </a:r>
            <a:r>
              <a:rPr sz="2600" spc="85" dirty="0">
                <a:latin typeface="Times New Roman"/>
                <a:cs typeface="Times New Roman"/>
              </a:rPr>
              <a:t>, </a:t>
            </a:r>
            <a:r>
              <a:rPr sz="2600" i="1" spc="-30" dirty="0">
                <a:latin typeface="Times New Roman"/>
                <a:cs typeface="Times New Roman"/>
              </a:rPr>
              <a:t>"Global </a:t>
            </a:r>
            <a:r>
              <a:rPr sz="2600" i="1" spc="80" dirty="0">
                <a:latin typeface="Times New Roman"/>
                <a:cs typeface="Times New Roman"/>
              </a:rPr>
              <a:t>marketing </a:t>
            </a:r>
            <a:r>
              <a:rPr sz="2600" i="1" spc="35" dirty="0">
                <a:latin typeface="Times New Roman"/>
                <a:cs typeface="Times New Roman"/>
              </a:rPr>
              <a:t>is </a:t>
            </a:r>
            <a:r>
              <a:rPr sz="2600" i="1" spc="45" dirty="0">
                <a:latin typeface="Times New Roman"/>
                <a:cs typeface="Times New Roman"/>
              </a:rPr>
              <a:t>concerned  </a:t>
            </a:r>
            <a:r>
              <a:rPr sz="2600" i="1" spc="90" dirty="0">
                <a:latin typeface="Times New Roman"/>
                <a:cs typeface="Times New Roman"/>
              </a:rPr>
              <a:t>with</a:t>
            </a:r>
            <a:r>
              <a:rPr sz="2600" i="1" spc="-45" dirty="0">
                <a:latin typeface="Times New Roman"/>
                <a:cs typeface="Times New Roman"/>
              </a:rPr>
              <a:t> </a:t>
            </a:r>
            <a:r>
              <a:rPr sz="2600" i="1" spc="60" dirty="0">
                <a:latin typeface="Times New Roman"/>
                <a:cs typeface="Times New Roman"/>
              </a:rPr>
              <a:t>integrating</a:t>
            </a:r>
            <a:r>
              <a:rPr sz="2600" i="1" spc="-45" dirty="0">
                <a:latin typeface="Times New Roman"/>
                <a:cs typeface="Times New Roman"/>
              </a:rPr>
              <a:t> </a:t>
            </a:r>
            <a:r>
              <a:rPr sz="2600" i="1" spc="80" dirty="0">
                <a:latin typeface="Times New Roman"/>
                <a:cs typeface="Times New Roman"/>
              </a:rPr>
              <a:t>and</a:t>
            </a:r>
            <a:r>
              <a:rPr sz="2600" i="1" spc="-40" dirty="0">
                <a:latin typeface="Times New Roman"/>
                <a:cs typeface="Times New Roman"/>
              </a:rPr>
              <a:t> </a:t>
            </a:r>
            <a:r>
              <a:rPr sz="2600" i="1" spc="70" dirty="0">
                <a:latin typeface="Times New Roman"/>
                <a:cs typeface="Times New Roman"/>
              </a:rPr>
              <a:t>standardizing</a:t>
            </a:r>
            <a:r>
              <a:rPr sz="2600" i="1" spc="-60" dirty="0">
                <a:latin typeface="Times New Roman"/>
                <a:cs typeface="Times New Roman"/>
              </a:rPr>
              <a:t> </a:t>
            </a:r>
            <a:r>
              <a:rPr sz="2600" i="1" spc="80" dirty="0">
                <a:latin typeface="Times New Roman"/>
                <a:cs typeface="Times New Roman"/>
              </a:rPr>
              <a:t>marketing</a:t>
            </a:r>
            <a:r>
              <a:rPr sz="2600" i="1" spc="-45" dirty="0">
                <a:latin typeface="Times New Roman"/>
                <a:cs typeface="Times New Roman"/>
              </a:rPr>
              <a:t> </a:t>
            </a:r>
            <a:r>
              <a:rPr sz="2600" i="1" spc="80" dirty="0">
                <a:latin typeface="Times New Roman"/>
                <a:cs typeface="Times New Roman"/>
              </a:rPr>
              <a:t>actions  </a:t>
            </a:r>
            <a:r>
              <a:rPr sz="2600" i="1" spc="40" dirty="0">
                <a:latin typeface="Times New Roman"/>
                <a:cs typeface="Times New Roman"/>
              </a:rPr>
              <a:t>across </a:t>
            </a:r>
            <a:r>
              <a:rPr sz="2600" i="1" spc="35" dirty="0">
                <a:latin typeface="Times New Roman"/>
                <a:cs typeface="Times New Roman"/>
              </a:rPr>
              <a:t>a </a:t>
            </a:r>
            <a:r>
              <a:rPr sz="2600" i="1" spc="105" dirty="0">
                <a:latin typeface="Times New Roman"/>
                <a:cs typeface="Times New Roman"/>
              </a:rPr>
              <a:t>number </a:t>
            </a:r>
            <a:r>
              <a:rPr sz="2600" i="1" spc="55" dirty="0">
                <a:latin typeface="Times New Roman"/>
                <a:cs typeface="Times New Roman"/>
              </a:rPr>
              <a:t>of </a:t>
            </a:r>
            <a:r>
              <a:rPr sz="2600" i="1" spc="25" dirty="0">
                <a:latin typeface="Times New Roman"/>
                <a:cs typeface="Times New Roman"/>
              </a:rPr>
              <a:t>geographic</a:t>
            </a:r>
            <a:r>
              <a:rPr sz="2600" i="1" spc="-465" dirty="0">
                <a:latin typeface="Times New Roman"/>
                <a:cs typeface="Times New Roman"/>
              </a:rPr>
              <a:t> </a:t>
            </a:r>
            <a:r>
              <a:rPr sz="2600" i="1" spc="50" dirty="0">
                <a:latin typeface="Times New Roman"/>
                <a:cs typeface="Times New Roman"/>
              </a:rPr>
              <a:t>markets."</a:t>
            </a:r>
            <a:endParaRPr sz="2600">
              <a:latin typeface="Times New Roman"/>
              <a:cs typeface="Times New Roman"/>
            </a:endParaRPr>
          </a:p>
          <a:p>
            <a:pPr>
              <a:lnSpc>
                <a:spcPct val="100000"/>
              </a:lnSpc>
              <a:spcBef>
                <a:spcPts val="55"/>
              </a:spcBef>
            </a:pPr>
            <a:endParaRPr sz="3750">
              <a:latin typeface="Times New Roman"/>
              <a:cs typeface="Times New Roman"/>
            </a:endParaRPr>
          </a:p>
          <a:p>
            <a:pPr marL="12700" marR="5080">
              <a:lnSpc>
                <a:spcPct val="100000"/>
              </a:lnSpc>
            </a:pPr>
            <a:r>
              <a:rPr sz="2600" spc="45" dirty="0">
                <a:latin typeface="Times New Roman"/>
                <a:cs typeface="Times New Roman"/>
              </a:rPr>
              <a:t>According</a:t>
            </a:r>
            <a:r>
              <a:rPr sz="2600" spc="-30" dirty="0">
                <a:latin typeface="Times New Roman"/>
                <a:cs typeface="Times New Roman"/>
              </a:rPr>
              <a:t> </a:t>
            </a:r>
            <a:r>
              <a:rPr sz="2600" spc="130" dirty="0">
                <a:latin typeface="Times New Roman"/>
                <a:cs typeface="Times New Roman"/>
              </a:rPr>
              <a:t>to</a:t>
            </a:r>
            <a:r>
              <a:rPr sz="2600" spc="-90" dirty="0">
                <a:latin typeface="Times New Roman"/>
                <a:cs typeface="Times New Roman"/>
              </a:rPr>
              <a:t> </a:t>
            </a:r>
            <a:r>
              <a:rPr sz="2600" b="1" spc="70" dirty="0">
                <a:latin typeface="Times New Roman"/>
                <a:cs typeface="Times New Roman"/>
              </a:rPr>
              <a:t>Cateora</a:t>
            </a:r>
            <a:r>
              <a:rPr sz="2600" spc="70" dirty="0">
                <a:latin typeface="Times New Roman"/>
                <a:cs typeface="Times New Roman"/>
              </a:rPr>
              <a:t>,</a:t>
            </a:r>
            <a:r>
              <a:rPr sz="2600" spc="-25" dirty="0">
                <a:latin typeface="Times New Roman"/>
                <a:cs typeface="Times New Roman"/>
              </a:rPr>
              <a:t> </a:t>
            </a:r>
            <a:r>
              <a:rPr sz="2600" i="1" spc="50" dirty="0">
                <a:latin typeface="Times New Roman"/>
                <a:cs typeface="Times New Roman"/>
              </a:rPr>
              <a:t>"International</a:t>
            </a:r>
            <a:r>
              <a:rPr sz="2600" i="1" spc="-55" dirty="0">
                <a:latin typeface="Times New Roman"/>
                <a:cs typeface="Times New Roman"/>
              </a:rPr>
              <a:t> </a:t>
            </a:r>
            <a:r>
              <a:rPr sz="2600" i="1" spc="80" dirty="0">
                <a:latin typeface="Times New Roman"/>
                <a:cs typeface="Times New Roman"/>
              </a:rPr>
              <a:t>marketing</a:t>
            </a:r>
            <a:r>
              <a:rPr sz="2600" i="1" spc="-40" dirty="0">
                <a:latin typeface="Times New Roman"/>
                <a:cs typeface="Times New Roman"/>
              </a:rPr>
              <a:t> </a:t>
            </a:r>
            <a:r>
              <a:rPr sz="2600" i="1" spc="35" dirty="0">
                <a:latin typeface="Times New Roman"/>
                <a:cs typeface="Times New Roman"/>
              </a:rPr>
              <a:t>is</a:t>
            </a:r>
            <a:r>
              <a:rPr sz="2600" i="1" spc="-35" dirty="0">
                <a:latin typeface="Times New Roman"/>
                <a:cs typeface="Times New Roman"/>
              </a:rPr>
              <a:t> </a:t>
            </a:r>
            <a:r>
              <a:rPr sz="2600" i="1" spc="100" dirty="0">
                <a:latin typeface="Times New Roman"/>
                <a:cs typeface="Times New Roman"/>
              </a:rPr>
              <a:t>the  </a:t>
            </a:r>
            <a:r>
              <a:rPr sz="2600" i="1" spc="60" dirty="0">
                <a:latin typeface="Times New Roman"/>
                <a:cs typeface="Times New Roman"/>
              </a:rPr>
              <a:t>performance</a:t>
            </a:r>
            <a:r>
              <a:rPr sz="2600" i="1" spc="-40" dirty="0">
                <a:latin typeface="Times New Roman"/>
                <a:cs typeface="Times New Roman"/>
              </a:rPr>
              <a:t> </a:t>
            </a:r>
            <a:r>
              <a:rPr sz="2600" i="1" spc="55" dirty="0">
                <a:latin typeface="Times New Roman"/>
                <a:cs typeface="Times New Roman"/>
              </a:rPr>
              <a:t>of</a:t>
            </a:r>
            <a:r>
              <a:rPr sz="2600" i="1" spc="-40" dirty="0">
                <a:latin typeface="Times New Roman"/>
                <a:cs typeface="Times New Roman"/>
              </a:rPr>
              <a:t> </a:t>
            </a:r>
            <a:r>
              <a:rPr sz="2600" i="1" spc="70" dirty="0">
                <a:latin typeface="Times New Roman"/>
                <a:cs typeface="Times New Roman"/>
              </a:rPr>
              <a:t>business</a:t>
            </a:r>
            <a:r>
              <a:rPr sz="2600" i="1" spc="-60" dirty="0">
                <a:latin typeface="Times New Roman"/>
                <a:cs typeface="Times New Roman"/>
              </a:rPr>
              <a:t> </a:t>
            </a:r>
            <a:r>
              <a:rPr sz="2600" i="1" spc="55" dirty="0">
                <a:latin typeface="Times New Roman"/>
                <a:cs typeface="Times New Roman"/>
              </a:rPr>
              <a:t>activities</a:t>
            </a:r>
            <a:r>
              <a:rPr sz="2600" i="1" spc="-20" dirty="0">
                <a:latin typeface="Times New Roman"/>
                <a:cs typeface="Times New Roman"/>
              </a:rPr>
              <a:t> </a:t>
            </a:r>
            <a:r>
              <a:rPr sz="2600" i="1" spc="135" dirty="0">
                <a:latin typeface="Times New Roman"/>
                <a:cs typeface="Times New Roman"/>
              </a:rPr>
              <a:t>that</a:t>
            </a:r>
            <a:r>
              <a:rPr sz="2600" i="1" spc="-40" dirty="0">
                <a:latin typeface="Times New Roman"/>
                <a:cs typeface="Times New Roman"/>
              </a:rPr>
              <a:t> </a:t>
            </a:r>
            <a:r>
              <a:rPr sz="2600" i="1" spc="40" dirty="0">
                <a:latin typeface="Times New Roman"/>
                <a:cs typeface="Times New Roman"/>
              </a:rPr>
              <a:t>direct</a:t>
            </a:r>
            <a:r>
              <a:rPr sz="2600" i="1" spc="-60" dirty="0">
                <a:latin typeface="Times New Roman"/>
                <a:cs typeface="Times New Roman"/>
              </a:rPr>
              <a:t> </a:t>
            </a:r>
            <a:r>
              <a:rPr sz="2600" i="1" spc="100" dirty="0">
                <a:latin typeface="Times New Roman"/>
                <a:cs typeface="Times New Roman"/>
              </a:rPr>
              <a:t>the</a:t>
            </a:r>
            <a:r>
              <a:rPr sz="2600" i="1" spc="-40" dirty="0">
                <a:latin typeface="Times New Roman"/>
                <a:cs typeface="Times New Roman"/>
              </a:rPr>
              <a:t> </a:t>
            </a:r>
            <a:r>
              <a:rPr sz="2600" i="1" spc="85" dirty="0">
                <a:latin typeface="Times New Roman"/>
                <a:cs typeface="Times New Roman"/>
              </a:rPr>
              <a:t>flow  </a:t>
            </a:r>
            <a:r>
              <a:rPr sz="2600" i="1" spc="55" dirty="0">
                <a:latin typeface="Times New Roman"/>
                <a:cs typeface="Times New Roman"/>
              </a:rPr>
              <a:t>of</a:t>
            </a:r>
            <a:r>
              <a:rPr sz="2600" i="1" spc="-45" dirty="0">
                <a:latin typeface="Times New Roman"/>
                <a:cs typeface="Times New Roman"/>
              </a:rPr>
              <a:t> </a:t>
            </a:r>
            <a:r>
              <a:rPr sz="2600" i="1" spc="55" dirty="0">
                <a:latin typeface="Times New Roman"/>
                <a:cs typeface="Times New Roman"/>
              </a:rPr>
              <a:t>goods</a:t>
            </a:r>
            <a:r>
              <a:rPr sz="2600" i="1" spc="-45" dirty="0">
                <a:latin typeface="Times New Roman"/>
                <a:cs typeface="Times New Roman"/>
              </a:rPr>
              <a:t> </a:t>
            </a:r>
            <a:r>
              <a:rPr sz="2600" i="1" spc="80" dirty="0">
                <a:latin typeface="Times New Roman"/>
                <a:cs typeface="Times New Roman"/>
              </a:rPr>
              <a:t>and</a:t>
            </a:r>
            <a:r>
              <a:rPr sz="2600" i="1" spc="-35" dirty="0">
                <a:latin typeface="Times New Roman"/>
                <a:cs typeface="Times New Roman"/>
              </a:rPr>
              <a:t> </a:t>
            </a:r>
            <a:r>
              <a:rPr sz="2600" i="1" spc="30" dirty="0">
                <a:latin typeface="Times New Roman"/>
                <a:cs typeface="Times New Roman"/>
              </a:rPr>
              <a:t>services</a:t>
            </a:r>
            <a:r>
              <a:rPr sz="2600" i="1" spc="-50" dirty="0">
                <a:latin typeface="Times New Roman"/>
                <a:cs typeface="Times New Roman"/>
              </a:rPr>
              <a:t> </a:t>
            </a:r>
            <a:r>
              <a:rPr sz="2600" i="1" spc="114" dirty="0">
                <a:latin typeface="Times New Roman"/>
                <a:cs typeface="Times New Roman"/>
              </a:rPr>
              <a:t>to</a:t>
            </a:r>
            <a:r>
              <a:rPr sz="2600" i="1" spc="-40" dirty="0">
                <a:latin typeface="Times New Roman"/>
                <a:cs typeface="Times New Roman"/>
              </a:rPr>
              <a:t> </a:t>
            </a:r>
            <a:r>
              <a:rPr sz="2600" i="1" spc="90" dirty="0">
                <a:latin typeface="Times New Roman"/>
                <a:cs typeface="Times New Roman"/>
              </a:rPr>
              <a:t>consumers</a:t>
            </a:r>
            <a:r>
              <a:rPr sz="2600" i="1" spc="-70" dirty="0">
                <a:latin typeface="Times New Roman"/>
                <a:cs typeface="Times New Roman"/>
              </a:rPr>
              <a:t> </a:t>
            </a:r>
            <a:r>
              <a:rPr sz="2600" i="1" spc="80" dirty="0">
                <a:latin typeface="Times New Roman"/>
                <a:cs typeface="Times New Roman"/>
              </a:rPr>
              <a:t>and</a:t>
            </a:r>
            <a:r>
              <a:rPr sz="2600" i="1" spc="-35" dirty="0">
                <a:latin typeface="Times New Roman"/>
                <a:cs typeface="Times New Roman"/>
              </a:rPr>
              <a:t> </a:t>
            </a:r>
            <a:r>
              <a:rPr sz="2600" i="1" spc="60" dirty="0">
                <a:latin typeface="Times New Roman"/>
                <a:cs typeface="Times New Roman"/>
              </a:rPr>
              <a:t>users</a:t>
            </a:r>
            <a:r>
              <a:rPr sz="2600" i="1" spc="-60" dirty="0">
                <a:latin typeface="Times New Roman"/>
                <a:cs typeface="Times New Roman"/>
              </a:rPr>
              <a:t> </a:t>
            </a:r>
            <a:r>
              <a:rPr sz="2600" i="1" spc="65" dirty="0">
                <a:latin typeface="Times New Roman"/>
                <a:cs typeface="Times New Roman"/>
              </a:rPr>
              <a:t>in</a:t>
            </a:r>
            <a:r>
              <a:rPr sz="2600" i="1" spc="-40" dirty="0">
                <a:latin typeface="Times New Roman"/>
                <a:cs typeface="Times New Roman"/>
              </a:rPr>
              <a:t> </a:t>
            </a:r>
            <a:r>
              <a:rPr sz="2600" i="1" spc="75" dirty="0">
                <a:latin typeface="Times New Roman"/>
                <a:cs typeface="Times New Roman"/>
              </a:rPr>
              <a:t>more  </a:t>
            </a:r>
            <a:r>
              <a:rPr sz="2600" i="1" spc="120" dirty="0">
                <a:latin typeface="Times New Roman"/>
                <a:cs typeface="Times New Roman"/>
              </a:rPr>
              <a:t>than </a:t>
            </a:r>
            <a:r>
              <a:rPr sz="2600" i="1" spc="70" dirty="0">
                <a:latin typeface="Times New Roman"/>
                <a:cs typeface="Times New Roman"/>
              </a:rPr>
              <a:t>one</a:t>
            </a:r>
            <a:r>
              <a:rPr sz="2600" i="1" spc="-220" dirty="0">
                <a:latin typeface="Times New Roman"/>
                <a:cs typeface="Times New Roman"/>
              </a:rPr>
              <a:t> </a:t>
            </a:r>
            <a:r>
              <a:rPr sz="2600" i="1" spc="45" dirty="0">
                <a:latin typeface="Times New Roman"/>
                <a:cs typeface="Times New Roman"/>
              </a:rPr>
              <a:t>nation."</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4401205"/>
          </a:xfrm>
        </p:spPr>
        <p:txBody>
          <a:bodyPr/>
          <a:lstStyle/>
          <a:p>
            <a:r>
              <a:rPr lang="en-US" b="1" dirty="0" smtClean="0"/>
              <a:t>6. Variations in Exchange Rates:</a:t>
            </a:r>
          </a:p>
          <a:p>
            <a:r>
              <a:rPr lang="en-US" dirty="0" smtClean="0"/>
              <a:t>Every nation has its currency that is to be exchanged with currencies of other nations. Currencies are traded every day and rates are subject to change. Indian Rupee, European Dollar, US Dollar, Japanese Yen, etc., are appreciated or discounted at national and international markets against other currencies. In case of extraordinary and unexpected moves (ups and downs) in currency/exchange rates between two courtiers create serious settlement problems.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4001095"/>
          </a:xfrm>
        </p:spPr>
        <p:txBody>
          <a:bodyPr/>
          <a:lstStyle/>
          <a:p>
            <a:r>
              <a:rPr lang="en-US" b="1" dirty="0" smtClean="0"/>
              <a:t>7. Norms and Ethics Challenges:</a:t>
            </a:r>
          </a:p>
          <a:p>
            <a:r>
              <a:rPr lang="en-US" dirty="0" smtClean="0"/>
              <a:t>Ethics refers to moral principles, standards, and norms of conduct governing individual and firm’s </a:t>
            </a:r>
            <a:r>
              <a:rPr lang="en-US" dirty="0" err="1" smtClean="0"/>
              <a:t>behaviour</a:t>
            </a:r>
            <a:r>
              <a:rPr lang="en-US" dirty="0" smtClean="0"/>
              <a:t>. They are deeply reflected in formal laws and regulations. In different parts of the world, different codes of conduct are specified that every international business player has to observe. However, globalization process has emphasized some common ethics worldwide. Corruption is another issue relating to business ethics.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2800767"/>
          </a:xfrm>
        </p:spPr>
        <p:txBody>
          <a:bodyPr/>
          <a:lstStyle/>
          <a:p>
            <a:r>
              <a:rPr lang="en-US" b="1" dirty="0" smtClean="0"/>
              <a:t>8. Terrorism and Racism:</a:t>
            </a:r>
          </a:p>
          <a:p>
            <a:r>
              <a:rPr lang="en-US" dirty="0" smtClean="0"/>
              <a:t>Terrorism is a global issue, a worldwide problem. People of the world are living under constant fear of terrorists attracts anywhere in the world. To trade internationally is not economically risky, but there is the threat to life. Racism also restricts international trade activities.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3374"/>
            <a:ext cx="8255000" cy="492443"/>
          </a:xfrm>
        </p:spPr>
        <p:txBody>
          <a:bodyPr/>
          <a:lstStyle/>
          <a:p>
            <a:r>
              <a:rPr lang="en-US" dirty="0" smtClean="0"/>
              <a:t>Key Issues  in International Marketing </a:t>
            </a:r>
            <a:endParaRPr lang="en-US" dirty="0"/>
          </a:p>
        </p:txBody>
      </p:sp>
      <p:sp>
        <p:nvSpPr>
          <p:cNvPr id="3" name="Text Placeholder 2"/>
          <p:cNvSpPr>
            <a:spLocks noGrp="1"/>
          </p:cNvSpPr>
          <p:nvPr>
            <p:ph type="body" idx="1"/>
          </p:nvPr>
        </p:nvSpPr>
        <p:spPr>
          <a:xfrm>
            <a:off x="810259" y="1947799"/>
            <a:ext cx="7807325" cy="5601533"/>
          </a:xfrm>
        </p:spPr>
        <p:txBody>
          <a:bodyPr/>
          <a:lstStyle/>
          <a:p>
            <a:r>
              <a:rPr lang="en-US" b="1" dirty="0" smtClean="0"/>
              <a:t>9. Other Difficulties:</a:t>
            </a:r>
          </a:p>
          <a:p>
            <a:r>
              <a:rPr lang="en-US" b="1" dirty="0" smtClean="0"/>
              <a:t>Besides these problems, there are many obstacles in international markets, such as:</a:t>
            </a:r>
            <a:r>
              <a:rPr lang="en-US" dirty="0" smtClean="0"/>
              <a:t> </a:t>
            </a:r>
          </a:p>
          <a:p>
            <a:r>
              <a:rPr lang="en-US" dirty="0" smtClean="0"/>
              <a:t>a. Changing ecological environment and global warming </a:t>
            </a:r>
          </a:p>
          <a:p>
            <a:r>
              <a:rPr lang="en-US" dirty="0" smtClean="0"/>
              <a:t>b. Difference in weathers and natural climates </a:t>
            </a:r>
          </a:p>
          <a:p>
            <a:r>
              <a:rPr lang="en-US" dirty="0" smtClean="0"/>
              <a:t>c. Inappropriate or inadequate role of international agencies supporting and regulating international trades </a:t>
            </a:r>
            <a:endParaRPr lang="en-US" dirty="0" smtClean="0"/>
          </a:p>
          <a:p>
            <a:r>
              <a:rPr lang="en-US" dirty="0" smtClean="0"/>
              <a:t>d. Natural and man-made calamities </a:t>
            </a:r>
          </a:p>
          <a:p>
            <a:r>
              <a:rPr lang="en-US" dirty="0" smtClean="0"/>
              <a:t>e. Difference in currencies, weights, standards, measures, and marketing methods </a:t>
            </a:r>
          </a:p>
          <a:p>
            <a:r>
              <a:rPr lang="en-US" dirty="0" smtClean="0"/>
              <a:t>f. Protectionist approach of some countries </a:t>
            </a:r>
          </a:p>
          <a:p>
            <a:r>
              <a:rPr lang="en-US" dirty="0" smtClean="0"/>
              <a:t>g. Economic crisis across the globe.</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515821"/>
            <a:ext cx="5171440" cy="788670"/>
          </a:xfrm>
          <a:prstGeom prst="rect">
            <a:avLst/>
          </a:prstGeom>
        </p:spPr>
        <p:txBody>
          <a:bodyPr vert="horz" wrap="square" lIns="0" tIns="13335" rIns="0" bIns="0" rtlCol="0">
            <a:spAutoFit/>
          </a:bodyPr>
          <a:lstStyle/>
          <a:p>
            <a:pPr marL="12700">
              <a:lnSpc>
                <a:spcPct val="100000"/>
              </a:lnSpc>
              <a:spcBef>
                <a:spcPts val="105"/>
              </a:spcBef>
            </a:pPr>
            <a:r>
              <a:rPr sz="5000" b="0" spc="-5" dirty="0">
                <a:latin typeface="Carlito"/>
                <a:cs typeface="Carlito"/>
              </a:rPr>
              <a:t>THANK</a:t>
            </a:r>
            <a:r>
              <a:rPr sz="5000" b="0" spc="-110" dirty="0">
                <a:latin typeface="Carlito"/>
                <a:cs typeface="Carlito"/>
              </a:rPr>
              <a:t> </a:t>
            </a:r>
            <a:r>
              <a:rPr sz="5000" b="0" spc="-20" dirty="0">
                <a:latin typeface="Carlito"/>
                <a:cs typeface="Carlito"/>
              </a:rPr>
              <a:t>YOU…………..</a:t>
            </a:r>
            <a:endParaRPr sz="500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810259" y="1896821"/>
            <a:ext cx="7729220" cy="1063625"/>
          </a:xfrm>
          <a:prstGeom prst="rect">
            <a:avLst/>
          </a:prstGeom>
        </p:spPr>
        <p:txBody>
          <a:bodyPr vert="horz" wrap="square" lIns="0" tIns="74295" rIns="0" bIns="0" rtlCol="0">
            <a:spAutoFit/>
          </a:bodyPr>
          <a:lstStyle/>
          <a:p>
            <a:pPr marL="12700" marR="5080">
              <a:lnSpc>
                <a:spcPct val="80000"/>
              </a:lnSpc>
              <a:spcBef>
                <a:spcPts val="585"/>
              </a:spcBef>
            </a:pPr>
            <a:r>
              <a:rPr sz="2000" b="0" spc="40" dirty="0">
                <a:solidFill>
                  <a:srgbClr val="000000"/>
                </a:solidFill>
                <a:latin typeface="Times New Roman"/>
                <a:cs typeface="Times New Roman"/>
              </a:rPr>
              <a:t>According </a:t>
            </a:r>
            <a:r>
              <a:rPr sz="2000" b="0" spc="105" dirty="0">
                <a:solidFill>
                  <a:srgbClr val="000000"/>
                </a:solidFill>
                <a:latin typeface="Times New Roman"/>
                <a:cs typeface="Times New Roman"/>
              </a:rPr>
              <a:t>to </a:t>
            </a:r>
            <a:r>
              <a:rPr sz="2000" spc="60" dirty="0">
                <a:solidFill>
                  <a:srgbClr val="000000"/>
                </a:solidFill>
                <a:latin typeface="Times New Roman"/>
                <a:cs typeface="Times New Roman"/>
              </a:rPr>
              <a:t>Cateora </a:t>
            </a:r>
            <a:r>
              <a:rPr sz="2000" spc="120" dirty="0">
                <a:solidFill>
                  <a:srgbClr val="000000"/>
                </a:solidFill>
                <a:latin typeface="Times New Roman"/>
                <a:cs typeface="Times New Roman"/>
              </a:rPr>
              <a:t>and </a:t>
            </a:r>
            <a:r>
              <a:rPr sz="2000" spc="50" dirty="0">
                <a:solidFill>
                  <a:srgbClr val="000000"/>
                </a:solidFill>
                <a:latin typeface="Times New Roman"/>
                <a:cs typeface="Times New Roman"/>
              </a:rPr>
              <a:t>Graham</a:t>
            </a:r>
            <a:r>
              <a:rPr sz="2000" b="0" spc="50" dirty="0">
                <a:solidFill>
                  <a:srgbClr val="000000"/>
                </a:solidFill>
                <a:latin typeface="Times New Roman"/>
                <a:cs typeface="Times New Roman"/>
              </a:rPr>
              <a:t>, </a:t>
            </a:r>
            <a:r>
              <a:rPr sz="2000" b="0" i="1" spc="35" dirty="0">
                <a:solidFill>
                  <a:srgbClr val="000000"/>
                </a:solidFill>
                <a:latin typeface="Times New Roman"/>
                <a:cs typeface="Times New Roman"/>
              </a:rPr>
              <a:t>"International </a:t>
            </a:r>
            <a:r>
              <a:rPr sz="2000" b="0" i="1" spc="60" dirty="0">
                <a:solidFill>
                  <a:srgbClr val="000000"/>
                </a:solidFill>
                <a:latin typeface="Times New Roman"/>
                <a:cs typeface="Times New Roman"/>
              </a:rPr>
              <a:t>marketing </a:t>
            </a:r>
            <a:r>
              <a:rPr sz="2000" b="0" i="1" spc="25" dirty="0">
                <a:solidFill>
                  <a:srgbClr val="000000"/>
                </a:solidFill>
                <a:latin typeface="Times New Roman"/>
                <a:cs typeface="Times New Roman"/>
              </a:rPr>
              <a:t>is </a:t>
            </a:r>
            <a:r>
              <a:rPr sz="2000" b="0" i="1" spc="75" dirty="0">
                <a:solidFill>
                  <a:srgbClr val="000000"/>
                </a:solidFill>
                <a:latin typeface="Times New Roman"/>
                <a:cs typeface="Times New Roman"/>
              </a:rPr>
              <a:t>the  </a:t>
            </a:r>
            <a:r>
              <a:rPr sz="2000" b="0" i="1" spc="45" dirty="0">
                <a:solidFill>
                  <a:srgbClr val="000000"/>
                </a:solidFill>
                <a:latin typeface="Times New Roman"/>
                <a:cs typeface="Times New Roman"/>
              </a:rPr>
              <a:t>performance</a:t>
            </a:r>
            <a:r>
              <a:rPr sz="2000" b="0" i="1" spc="-20" dirty="0">
                <a:solidFill>
                  <a:srgbClr val="000000"/>
                </a:solidFill>
                <a:latin typeface="Times New Roman"/>
                <a:cs typeface="Times New Roman"/>
              </a:rPr>
              <a:t> </a:t>
            </a:r>
            <a:r>
              <a:rPr sz="2000" b="0" i="1" spc="45" dirty="0">
                <a:solidFill>
                  <a:srgbClr val="000000"/>
                </a:solidFill>
                <a:latin typeface="Times New Roman"/>
                <a:cs typeface="Times New Roman"/>
              </a:rPr>
              <a:t>of</a:t>
            </a:r>
            <a:r>
              <a:rPr sz="2000" b="0" i="1" spc="-25" dirty="0">
                <a:solidFill>
                  <a:srgbClr val="000000"/>
                </a:solidFill>
                <a:latin typeface="Times New Roman"/>
                <a:cs typeface="Times New Roman"/>
              </a:rPr>
              <a:t> </a:t>
            </a:r>
            <a:r>
              <a:rPr sz="2000" b="0" i="1" spc="55" dirty="0">
                <a:solidFill>
                  <a:srgbClr val="000000"/>
                </a:solidFill>
                <a:latin typeface="Times New Roman"/>
                <a:cs typeface="Times New Roman"/>
              </a:rPr>
              <a:t>business</a:t>
            </a:r>
            <a:r>
              <a:rPr sz="2000" b="0" i="1" spc="-25" dirty="0">
                <a:solidFill>
                  <a:srgbClr val="000000"/>
                </a:solidFill>
                <a:latin typeface="Times New Roman"/>
                <a:cs typeface="Times New Roman"/>
              </a:rPr>
              <a:t> </a:t>
            </a:r>
            <a:r>
              <a:rPr sz="2000" b="0" i="1" spc="40" dirty="0">
                <a:solidFill>
                  <a:srgbClr val="000000"/>
                </a:solidFill>
                <a:latin typeface="Times New Roman"/>
                <a:cs typeface="Times New Roman"/>
              </a:rPr>
              <a:t>activities</a:t>
            </a:r>
            <a:r>
              <a:rPr sz="2000" b="0" i="1" spc="10" dirty="0">
                <a:solidFill>
                  <a:srgbClr val="000000"/>
                </a:solidFill>
                <a:latin typeface="Times New Roman"/>
                <a:cs typeface="Times New Roman"/>
              </a:rPr>
              <a:t> </a:t>
            </a:r>
            <a:r>
              <a:rPr sz="2000" b="0" i="1" spc="35" dirty="0">
                <a:solidFill>
                  <a:srgbClr val="000000"/>
                </a:solidFill>
                <a:latin typeface="Times New Roman"/>
                <a:cs typeface="Times New Roman"/>
              </a:rPr>
              <a:t>designed</a:t>
            </a:r>
            <a:r>
              <a:rPr sz="2000" b="0" i="1" spc="-40" dirty="0">
                <a:solidFill>
                  <a:srgbClr val="000000"/>
                </a:solidFill>
                <a:latin typeface="Times New Roman"/>
                <a:cs typeface="Times New Roman"/>
              </a:rPr>
              <a:t> </a:t>
            </a:r>
            <a:r>
              <a:rPr sz="2000" b="0" i="1" spc="90" dirty="0">
                <a:solidFill>
                  <a:srgbClr val="000000"/>
                </a:solidFill>
                <a:latin typeface="Times New Roman"/>
                <a:cs typeface="Times New Roman"/>
              </a:rPr>
              <a:t>to</a:t>
            </a:r>
            <a:r>
              <a:rPr sz="2000" b="0" i="1" spc="-15" dirty="0">
                <a:solidFill>
                  <a:srgbClr val="000000"/>
                </a:solidFill>
                <a:latin typeface="Times New Roman"/>
                <a:cs typeface="Times New Roman"/>
              </a:rPr>
              <a:t> </a:t>
            </a:r>
            <a:r>
              <a:rPr sz="2000" b="0" i="1" spc="35" dirty="0">
                <a:solidFill>
                  <a:srgbClr val="000000"/>
                </a:solidFill>
                <a:latin typeface="Times New Roman"/>
                <a:cs typeface="Times New Roman"/>
              </a:rPr>
              <a:t>plan,</a:t>
            </a:r>
            <a:r>
              <a:rPr sz="2000" b="0" i="1" spc="-40" dirty="0">
                <a:solidFill>
                  <a:srgbClr val="000000"/>
                </a:solidFill>
                <a:latin typeface="Times New Roman"/>
                <a:cs typeface="Times New Roman"/>
              </a:rPr>
              <a:t> </a:t>
            </a:r>
            <a:r>
              <a:rPr sz="2000" b="0" i="1" spc="5" dirty="0">
                <a:solidFill>
                  <a:srgbClr val="000000"/>
                </a:solidFill>
                <a:latin typeface="Times New Roman"/>
                <a:cs typeface="Times New Roman"/>
              </a:rPr>
              <a:t>price,</a:t>
            </a:r>
            <a:r>
              <a:rPr sz="2000" b="0" i="1" spc="-15" dirty="0">
                <a:solidFill>
                  <a:srgbClr val="000000"/>
                </a:solidFill>
                <a:latin typeface="Times New Roman"/>
                <a:cs typeface="Times New Roman"/>
              </a:rPr>
              <a:t> </a:t>
            </a:r>
            <a:r>
              <a:rPr sz="2000" b="0" i="1" spc="55" dirty="0">
                <a:solidFill>
                  <a:srgbClr val="000000"/>
                </a:solidFill>
                <a:latin typeface="Times New Roman"/>
                <a:cs typeface="Times New Roman"/>
              </a:rPr>
              <a:t>promote,</a:t>
            </a:r>
            <a:r>
              <a:rPr sz="2000" b="0" i="1" spc="10" dirty="0">
                <a:solidFill>
                  <a:srgbClr val="000000"/>
                </a:solidFill>
                <a:latin typeface="Times New Roman"/>
                <a:cs typeface="Times New Roman"/>
              </a:rPr>
              <a:t> </a:t>
            </a:r>
            <a:r>
              <a:rPr sz="2000" b="0" i="1" spc="60" dirty="0">
                <a:solidFill>
                  <a:srgbClr val="000000"/>
                </a:solidFill>
                <a:latin typeface="Times New Roman"/>
                <a:cs typeface="Times New Roman"/>
              </a:rPr>
              <a:t>and  </a:t>
            </a:r>
            <a:r>
              <a:rPr sz="2000" b="0" i="1" spc="30" dirty="0">
                <a:solidFill>
                  <a:srgbClr val="000000"/>
                </a:solidFill>
                <a:latin typeface="Times New Roman"/>
                <a:cs typeface="Times New Roman"/>
              </a:rPr>
              <a:t>direct</a:t>
            </a:r>
            <a:r>
              <a:rPr sz="2000" b="0" i="1" spc="-25" dirty="0">
                <a:solidFill>
                  <a:srgbClr val="000000"/>
                </a:solidFill>
                <a:latin typeface="Times New Roman"/>
                <a:cs typeface="Times New Roman"/>
              </a:rPr>
              <a:t> </a:t>
            </a:r>
            <a:r>
              <a:rPr sz="2000" b="0" i="1" spc="75" dirty="0">
                <a:solidFill>
                  <a:srgbClr val="000000"/>
                </a:solidFill>
                <a:latin typeface="Times New Roman"/>
                <a:cs typeface="Times New Roman"/>
              </a:rPr>
              <a:t>the</a:t>
            </a:r>
            <a:r>
              <a:rPr sz="2000" b="0" i="1" spc="-15" dirty="0">
                <a:solidFill>
                  <a:srgbClr val="000000"/>
                </a:solidFill>
                <a:latin typeface="Times New Roman"/>
                <a:cs typeface="Times New Roman"/>
              </a:rPr>
              <a:t> </a:t>
            </a:r>
            <a:r>
              <a:rPr sz="2000" b="0" i="1" spc="65" dirty="0">
                <a:solidFill>
                  <a:srgbClr val="000000"/>
                </a:solidFill>
                <a:latin typeface="Times New Roman"/>
                <a:cs typeface="Times New Roman"/>
              </a:rPr>
              <a:t>flow</a:t>
            </a:r>
            <a:r>
              <a:rPr sz="2000" b="0" i="1" spc="-20" dirty="0">
                <a:solidFill>
                  <a:srgbClr val="000000"/>
                </a:solidFill>
                <a:latin typeface="Times New Roman"/>
                <a:cs typeface="Times New Roman"/>
              </a:rPr>
              <a:t> </a:t>
            </a:r>
            <a:r>
              <a:rPr sz="2000" b="0" i="1" spc="45" dirty="0">
                <a:solidFill>
                  <a:srgbClr val="000000"/>
                </a:solidFill>
                <a:latin typeface="Times New Roman"/>
                <a:cs typeface="Times New Roman"/>
              </a:rPr>
              <a:t>of</a:t>
            </a:r>
            <a:r>
              <a:rPr sz="2000" b="0" i="1" spc="-25" dirty="0">
                <a:solidFill>
                  <a:srgbClr val="000000"/>
                </a:solidFill>
                <a:latin typeface="Times New Roman"/>
                <a:cs typeface="Times New Roman"/>
              </a:rPr>
              <a:t> </a:t>
            </a:r>
            <a:r>
              <a:rPr sz="2000" b="0" i="1" spc="25" dirty="0">
                <a:solidFill>
                  <a:srgbClr val="000000"/>
                </a:solidFill>
                <a:latin typeface="Times New Roman"/>
                <a:cs typeface="Times New Roman"/>
              </a:rPr>
              <a:t>a</a:t>
            </a:r>
            <a:r>
              <a:rPr sz="2000" b="0" i="1" spc="-25" dirty="0">
                <a:solidFill>
                  <a:srgbClr val="000000"/>
                </a:solidFill>
                <a:latin typeface="Times New Roman"/>
                <a:cs typeface="Times New Roman"/>
              </a:rPr>
              <a:t> </a:t>
            </a:r>
            <a:r>
              <a:rPr sz="2000" b="0" i="1" spc="20" dirty="0">
                <a:solidFill>
                  <a:srgbClr val="000000"/>
                </a:solidFill>
                <a:latin typeface="Times New Roman"/>
                <a:cs typeface="Times New Roman"/>
              </a:rPr>
              <a:t>company’s</a:t>
            </a:r>
            <a:r>
              <a:rPr sz="2000" b="0" i="1" spc="-5" dirty="0">
                <a:solidFill>
                  <a:srgbClr val="000000"/>
                </a:solidFill>
                <a:latin typeface="Times New Roman"/>
                <a:cs typeface="Times New Roman"/>
              </a:rPr>
              <a:t> </a:t>
            </a:r>
            <a:r>
              <a:rPr sz="2000" b="0" i="1" spc="40" dirty="0">
                <a:solidFill>
                  <a:srgbClr val="000000"/>
                </a:solidFill>
                <a:latin typeface="Times New Roman"/>
                <a:cs typeface="Times New Roman"/>
              </a:rPr>
              <a:t>goods</a:t>
            </a:r>
            <a:r>
              <a:rPr sz="2000" b="0" i="1" spc="-15" dirty="0">
                <a:solidFill>
                  <a:srgbClr val="000000"/>
                </a:solidFill>
                <a:latin typeface="Times New Roman"/>
                <a:cs typeface="Times New Roman"/>
              </a:rPr>
              <a:t> </a:t>
            </a:r>
            <a:r>
              <a:rPr sz="2000" b="0" i="1" spc="60" dirty="0">
                <a:solidFill>
                  <a:srgbClr val="000000"/>
                </a:solidFill>
                <a:latin typeface="Times New Roman"/>
                <a:cs typeface="Times New Roman"/>
              </a:rPr>
              <a:t>and</a:t>
            </a:r>
            <a:r>
              <a:rPr sz="2000" b="0" i="1" spc="-40" dirty="0">
                <a:solidFill>
                  <a:srgbClr val="000000"/>
                </a:solidFill>
                <a:latin typeface="Times New Roman"/>
                <a:cs typeface="Times New Roman"/>
              </a:rPr>
              <a:t> </a:t>
            </a:r>
            <a:r>
              <a:rPr sz="2000" b="0" i="1" spc="20" dirty="0">
                <a:solidFill>
                  <a:srgbClr val="000000"/>
                </a:solidFill>
                <a:latin typeface="Times New Roman"/>
                <a:cs typeface="Times New Roman"/>
              </a:rPr>
              <a:t>services</a:t>
            </a:r>
            <a:r>
              <a:rPr sz="2000" b="0" i="1" spc="-10" dirty="0">
                <a:solidFill>
                  <a:srgbClr val="000000"/>
                </a:solidFill>
                <a:latin typeface="Times New Roman"/>
                <a:cs typeface="Times New Roman"/>
              </a:rPr>
              <a:t> </a:t>
            </a:r>
            <a:r>
              <a:rPr sz="2000" b="0" i="1" spc="90" dirty="0">
                <a:solidFill>
                  <a:srgbClr val="000000"/>
                </a:solidFill>
                <a:latin typeface="Times New Roman"/>
                <a:cs typeface="Times New Roman"/>
              </a:rPr>
              <a:t>to</a:t>
            </a:r>
            <a:r>
              <a:rPr sz="2000" b="0" i="1" spc="-15" dirty="0">
                <a:solidFill>
                  <a:srgbClr val="000000"/>
                </a:solidFill>
                <a:latin typeface="Times New Roman"/>
                <a:cs typeface="Times New Roman"/>
              </a:rPr>
              <a:t> </a:t>
            </a:r>
            <a:r>
              <a:rPr sz="2000" b="0" i="1" spc="65" dirty="0">
                <a:solidFill>
                  <a:srgbClr val="000000"/>
                </a:solidFill>
                <a:latin typeface="Times New Roman"/>
                <a:cs typeface="Times New Roman"/>
              </a:rPr>
              <a:t>consumers</a:t>
            </a:r>
            <a:r>
              <a:rPr sz="2000" b="0" i="1" spc="-25" dirty="0">
                <a:solidFill>
                  <a:srgbClr val="000000"/>
                </a:solidFill>
                <a:latin typeface="Times New Roman"/>
                <a:cs typeface="Times New Roman"/>
              </a:rPr>
              <a:t> </a:t>
            </a:r>
            <a:r>
              <a:rPr sz="2000" b="0" i="1" spc="15" dirty="0">
                <a:solidFill>
                  <a:srgbClr val="000000"/>
                </a:solidFill>
                <a:latin typeface="Times New Roman"/>
                <a:cs typeface="Times New Roman"/>
              </a:rPr>
              <a:t>or</a:t>
            </a:r>
            <a:r>
              <a:rPr sz="2000" b="0" i="1" spc="-15" dirty="0">
                <a:solidFill>
                  <a:srgbClr val="000000"/>
                </a:solidFill>
                <a:latin typeface="Times New Roman"/>
                <a:cs typeface="Times New Roman"/>
              </a:rPr>
              <a:t> </a:t>
            </a:r>
            <a:r>
              <a:rPr sz="2000" b="0" i="1" spc="45" dirty="0">
                <a:solidFill>
                  <a:srgbClr val="000000"/>
                </a:solidFill>
                <a:latin typeface="Times New Roman"/>
                <a:cs typeface="Times New Roman"/>
              </a:rPr>
              <a:t>users  </a:t>
            </a:r>
            <a:r>
              <a:rPr sz="2000" b="0" i="1" spc="50" dirty="0">
                <a:solidFill>
                  <a:srgbClr val="000000"/>
                </a:solidFill>
                <a:latin typeface="Times New Roman"/>
                <a:cs typeface="Times New Roman"/>
              </a:rPr>
              <a:t>in</a:t>
            </a:r>
            <a:r>
              <a:rPr sz="2000" b="0" i="1" spc="-35" dirty="0">
                <a:solidFill>
                  <a:srgbClr val="000000"/>
                </a:solidFill>
                <a:latin typeface="Times New Roman"/>
                <a:cs typeface="Times New Roman"/>
              </a:rPr>
              <a:t> </a:t>
            </a:r>
            <a:r>
              <a:rPr sz="2000" b="0" i="1" spc="60" dirty="0">
                <a:solidFill>
                  <a:srgbClr val="000000"/>
                </a:solidFill>
                <a:latin typeface="Times New Roman"/>
                <a:cs typeface="Times New Roman"/>
              </a:rPr>
              <a:t>more</a:t>
            </a:r>
            <a:r>
              <a:rPr sz="2000" b="0" i="1" spc="-20" dirty="0">
                <a:solidFill>
                  <a:srgbClr val="000000"/>
                </a:solidFill>
                <a:latin typeface="Times New Roman"/>
                <a:cs typeface="Times New Roman"/>
              </a:rPr>
              <a:t> </a:t>
            </a:r>
            <a:r>
              <a:rPr sz="2000" b="0" i="1" spc="90" dirty="0">
                <a:solidFill>
                  <a:srgbClr val="000000"/>
                </a:solidFill>
                <a:latin typeface="Times New Roman"/>
                <a:cs typeface="Times New Roman"/>
              </a:rPr>
              <a:t>than</a:t>
            </a:r>
            <a:r>
              <a:rPr sz="2000" b="0" i="1" spc="-25" dirty="0">
                <a:solidFill>
                  <a:srgbClr val="000000"/>
                </a:solidFill>
                <a:latin typeface="Times New Roman"/>
                <a:cs typeface="Times New Roman"/>
              </a:rPr>
              <a:t> </a:t>
            </a:r>
            <a:r>
              <a:rPr sz="2000" b="0" i="1" spc="50" dirty="0">
                <a:solidFill>
                  <a:srgbClr val="000000"/>
                </a:solidFill>
                <a:latin typeface="Times New Roman"/>
                <a:cs typeface="Times New Roman"/>
              </a:rPr>
              <a:t>one</a:t>
            </a:r>
            <a:r>
              <a:rPr sz="2000" b="0" i="1" spc="-30" dirty="0">
                <a:solidFill>
                  <a:srgbClr val="000000"/>
                </a:solidFill>
                <a:latin typeface="Times New Roman"/>
                <a:cs typeface="Times New Roman"/>
              </a:rPr>
              <a:t> </a:t>
            </a:r>
            <a:r>
              <a:rPr sz="2000" b="0" i="1" spc="75" dirty="0">
                <a:solidFill>
                  <a:srgbClr val="000000"/>
                </a:solidFill>
                <a:latin typeface="Times New Roman"/>
                <a:cs typeface="Times New Roman"/>
              </a:rPr>
              <a:t>nation</a:t>
            </a:r>
            <a:r>
              <a:rPr sz="2000" b="0" i="1" spc="-20" dirty="0">
                <a:solidFill>
                  <a:srgbClr val="000000"/>
                </a:solidFill>
                <a:latin typeface="Times New Roman"/>
                <a:cs typeface="Times New Roman"/>
              </a:rPr>
              <a:t> </a:t>
            </a:r>
            <a:r>
              <a:rPr sz="2000" b="0" i="1" spc="25" dirty="0">
                <a:solidFill>
                  <a:srgbClr val="000000"/>
                </a:solidFill>
                <a:latin typeface="Times New Roman"/>
                <a:cs typeface="Times New Roman"/>
              </a:rPr>
              <a:t>for</a:t>
            </a:r>
            <a:r>
              <a:rPr sz="2000" b="0" i="1" spc="-30" dirty="0">
                <a:solidFill>
                  <a:srgbClr val="000000"/>
                </a:solidFill>
                <a:latin typeface="Times New Roman"/>
                <a:cs typeface="Times New Roman"/>
              </a:rPr>
              <a:t> </a:t>
            </a:r>
            <a:r>
              <a:rPr sz="2000" b="0" i="1" spc="25" dirty="0">
                <a:solidFill>
                  <a:srgbClr val="000000"/>
                </a:solidFill>
                <a:latin typeface="Times New Roman"/>
                <a:cs typeface="Times New Roman"/>
              </a:rPr>
              <a:t>a</a:t>
            </a:r>
            <a:r>
              <a:rPr sz="2000" b="0" i="1" spc="-30" dirty="0">
                <a:solidFill>
                  <a:srgbClr val="000000"/>
                </a:solidFill>
                <a:latin typeface="Times New Roman"/>
                <a:cs typeface="Times New Roman"/>
              </a:rPr>
              <a:t> </a:t>
            </a:r>
            <a:r>
              <a:rPr sz="2000" b="0" i="1" spc="20" dirty="0">
                <a:solidFill>
                  <a:srgbClr val="000000"/>
                </a:solidFill>
                <a:latin typeface="Times New Roman"/>
                <a:cs typeface="Times New Roman"/>
              </a:rPr>
              <a:t>profit."</a:t>
            </a:r>
            <a:endParaRPr sz="2000">
              <a:latin typeface="Times New Roman"/>
              <a:cs typeface="Times New Roman"/>
            </a:endParaRPr>
          </a:p>
        </p:txBody>
      </p:sp>
      <p:sp>
        <p:nvSpPr>
          <p:cNvPr id="9" name="object 9"/>
          <p:cNvSpPr txBox="1"/>
          <p:nvPr/>
        </p:nvSpPr>
        <p:spPr>
          <a:xfrm>
            <a:off x="810259" y="3482162"/>
            <a:ext cx="7691755" cy="2404745"/>
          </a:xfrm>
          <a:prstGeom prst="rect">
            <a:avLst/>
          </a:prstGeom>
        </p:spPr>
        <p:txBody>
          <a:bodyPr vert="horz" wrap="square" lIns="0" tIns="74295" rIns="0" bIns="0" rtlCol="0">
            <a:spAutoFit/>
          </a:bodyPr>
          <a:lstStyle/>
          <a:p>
            <a:pPr marL="12700" marR="6350">
              <a:lnSpc>
                <a:spcPct val="80000"/>
              </a:lnSpc>
              <a:spcBef>
                <a:spcPts val="585"/>
              </a:spcBef>
            </a:pPr>
            <a:r>
              <a:rPr sz="2000" spc="40" dirty="0">
                <a:latin typeface="Times New Roman"/>
                <a:cs typeface="Times New Roman"/>
              </a:rPr>
              <a:t>According</a:t>
            </a:r>
            <a:r>
              <a:rPr sz="2000" spc="-60" dirty="0">
                <a:latin typeface="Times New Roman"/>
                <a:cs typeface="Times New Roman"/>
              </a:rPr>
              <a:t> </a:t>
            </a:r>
            <a:r>
              <a:rPr sz="2000" spc="105" dirty="0">
                <a:latin typeface="Times New Roman"/>
                <a:cs typeface="Times New Roman"/>
              </a:rPr>
              <a:t>to</a:t>
            </a:r>
            <a:r>
              <a:rPr sz="2000" spc="-75" dirty="0">
                <a:latin typeface="Times New Roman"/>
                <a:cs typeface="Times New Roman"/>
              </a:rPr>
              <a:t> </a:t>
            </a:r>
            <a:r>
              <a:rPr sz="2000" b="1" spc="30" dirty="0">
                <a:latin typeface="Times New Roman"/>
                <a:cs typeface="Times New Roman"/>
              </a:rPr>
              <a:t>Terpstra</a:t>
            </a:r>
            <a:r>
              <a:rPr sz="2000" b="1" spc="-130" dirty="0">
                <a:latin typeface="Times New Roman"/>
                <a:cs typeface="Times New Roman"/>
              </a:rPr>
              <a:t> </a:t>
            </a:r>
            <a:r>
              <a:rPr sz="2000" b="1" spc="120" dirty="0">
                <a:latin typeface="Times New Roman"/>
                <a:cs typeface="Times New Roman"/>
              </a:rPr>
              <a:t>and</a:t>
            </a:r>
            <a:r>
              <a:rPr sz="2000" b="1" spc="-30" dirty="0">
                <a:latin typeface="Times New Roman"/>
                <a:cs typeface="Times New Roman"/>
              </a:rPr>
              <a:t> </a:t>
            </a:r>
            <a:r>
              <a:rPr sz="2000" b="1" spc="50" dirty="0">
                <a:latin typeface="Times New Roman"/>
                <a:cs typeface="Times New Roman"/>
              </a:rPr>
              <a:t>Sorathy</a:t>
            </a:r>
            <a:r>
              <a:rPr sz="2000" spc="50" dirty="0">
                <a:latin typeface="Times New Roman"/>
                <a:cs typeface="Times New Roman"/>
              </a:rPr>
              <a:t>,</a:t>
            </a:r>
            <a:r>
              <a:rPr sz="2000" spc="-10" dirty="0">
                <a:latin typeface="Times New Roman"/>
                <a:cs typeface="Times New Roman"/>
              </a:rPr>
              <a:t> </a:t>
            </a:r>
            <a:r>
              <a:rPr sz="2000" i="1" spc="20" dirty="0">
                <a:latin typeface="Times New Roman"/>
                <a:cs typeface="Times New Roman"/>
              </a:rPr>
              <a:t>“international</a:t>
            </a:r>
            <a:r>
              <a:rPr sz="2000" i="1" spc="-25" dirty="0">
                <a:latin typeface="Times New Roman"/>
                <a:cs typeface="Times New Roman"/>
              </a:rPr>
              <a:t> </a:t>
            </a:r>
            <a:r>
              <a:rPr sz="2000" i="1" spc="60" dirty="0">
                <a:latin typeface="Times New Roman"/>
                <a:cs typeface="Times New Roman"/>
              </a:rPr>
              <a:t>marketing</a:t>
            </a:r>
            <a:r>
              <a:rPr sz="2000" i="1" spc="-25" dirty="0">
                <a:latin typeface="Times New Roman"/>
                <a:cs typeface="Times New Roman"/>
              </a:rPr>
              <a:t> </a:t>
            </a:r>
            <a:r>
              <a:rPr sz="2000" i="1" spc="60" dirty="0">
                <a:latin typeface="Times New Roman"/>
                <a:cs typeface="Times New Roman"/>
              </a:rPr>
              <a:t>consists  </a:t>
            </a:r>
            <a:r>
              <a:rPr sz="2000" i="1" spc="45" dirty="0">
                <a:latin typeface="Times New Roman"/>
                <a:cs typeface="Times New Roman"/>
              </a:rPr>
              <a:t>of </a:t>
            </a:r>
            <a:r>
              <a:rPr sz="2000" i="1" spc="50" dirty="0">
                <a:latin typeface="Times New Roman"/>
                <a:cs typeface="Times New Roman"/>
              </a:rPr>
              <a:t>finding </a:t>
            </a:r>
            <a:r>
              <a:rPr sz="2000" i="1" spc="60" dirty="0">
                <a:latin typeface="Times New Roman"/>
                <a:cs typeface="Times New Roman"/>
              </a:rPr>
              <a:t>and satisfying </a:t>
            </a:r>
            <a:r>
              <a:rPr sz="2000" i="1" spc="10" dirty="0">
                <a:latin typeface="Times New Roman"/>
                <a:cs typeface="Times New Roman"/>
              </a:rPr>
              <a:t>global </a:t>
            </a:r>
            <a:r>
              <a:rPr sz="2000" i="1" spc="70" dirty="0">
                <a:latin typeface="Times New Roman"/>
                <a:cs typeface="Times New Roman"/>
              </a:rPr>
              <a:t>customer </a:t>
            </a:r>
            <a:r>
              <a:rPr sz="2000" i="1" spc="45" dirty="0">
                <a:latin typeface="Times New Roman"/>
                <a:cs typeface="Times New Roman"/>
              </a:rPr>
              <a:t>needs better </a:t>
            </a:r>
            <a:r>
              <a:rPr sz="2000" i="1" spc="90" dirty="0">
                <a:latin typeface="Times New Roman"/>
                <a:cs typeface="Times New Roman"/>
              </a:rPr>
              <a:t>than </a:t>
            </a:r>
            <a:r>
              <a:rPr sz="2000" i="1" spc="70" dirty="0">
                <a:latin typeface="Times New Roman"/>
                <a:cs typeface="Times New Roman"/>
              </a:rPr>
              <a:t>the  </a:t>
            </a:r>
            <a:r>
              <a:rPr sz="2000" i="1" spc="65" dirty="0">
                <a:latin typeface="Times New Roman"/>
                <a:cs typeface="Times New Roman"/>
              </a:rPr>
              <a:t>competition, </a:t>
            </a:r>
            <a:r>
              <a:rPr sz="2000" i="1" spc="70" dirty="0">
                <a:latin typeface="Times New Roman"/>
                <a:cs typeface="Times New Roman"/>
              </a:rPr>
              <a:t>both domestic </a:t>
            </a:r>
            <a:r>
              <a:rPr sz="2000" i="1" spc="60" dirty="0">
                <a:latin typeface="Times New Roman"/>
                <a:cs typeface="Times New Roman"/>
              </a:rPr>
              <a:t>and </a:t>
            </a:r>
            <a:r>
              <a:rPr sz="2000" i="1" spc="50" dirty="0">
                <a:latin typeface="Times New Roman"/>
                <a:cs typeface="Times New Roman"/>
              </a:rPr>
              <a:t>international </a:t>
            </a:r>
            <a:r>
              <a:rPr sz="2000" i="1" spc="60" dirty="0">
                <a:latin typeface="Times New Roman"/>
                <a:cs typeface="Times New Roman"/>
              </a:rPr>
              <a:t>and </a:t>
            </a:r>
            <a:r>
              <a:rPr sz="2000" i="1" spc="45" dirty="0">
                <a:latin typeface="Times New Roman"/>
                <a:cs typeface="Times New Roman"/>
              </a:rPr>
              <a:t>of </a:t>
            </a:r>
            <a:r>
              <a:rPr sz="2000" i="1" spc="40" dirty="0">
                <a:latin typeface="Times New Roman"/>
                <a:cs typeface="Times New Roman"/>
              </a:rPr>
              <a:t>coordinating  </a:t>
            </a:r>
            <a:r>
              <a:rPr sz="2000" i="1" spc="60" dirty="0">
                <a:latin typeface="Times New Roman"/>
                <a:cs typeface="Times New Roman"/>
              </a:rPr>
              <a:t>marketing</a:t>
            </a:r>
            <a:r>
              <a:rPr sz="2000" i="1" spc="-30" dirty="0">
                <a:latin typeface="Times New Roman"/>
                <a:cs typeface="Times New Roman"/>
              </a:rPr>
              <a:t> </a:t>
            </a:r>
            <a:r>
              <a:rPr sz="2000" i="1" spc="40" dirty="0">
                <a:latin typeface="Times New Roman"/>
                <a:cs typeface="Times New Roman"/>
              </a:rPr>
              <a:t>activities</a:t>
            </a:r>
            <a:r>
              <a:rPr sz="2000" i="1" spc="5" dirty="0">
                <a:latin typeface="Times New Roman"/>
                <a:cs typeface="Times New Roman"/>
              </a:rPr>
              <a:t> </a:t>
            </a:r>
            <a:r>
              <a:rPr sz="2000" i="1" spc="65" dirty="0">
                <a:latin typeface="Times New Roman"/>
                <a:cs typeface="Times New Roman"/>
              </a:rPr>
              <a:t>with</a:t>
            </a:r>
            <a:r>
              <a:rPr sz="2000" i="1" spc="-15" dirty="0">
                <a:latin typeface="Times New Roman"/>
                <a:cs typeface="Times New Roman"/>
              </a:rPr>
              <a:t> </a:t>
            </a:r>
            <a:r>
              <a:rPr sz="2000" i="1" spc="50" dirty="0">
                <a:latin typeface="Times New Roman"/>
                <a:cs typeface="Times New Roman"/>
              </a:rPr>
              <a:t>in</a:t>
            </a:r>
            <a:r>
              <a:rPr sz="2000" i="1" spc="-25" dirty="0">
                <a:latin typeface="Times New Roman"/>
                <a:cs typeface="Times New Roman"/>
              </a:rPr>
              <a:t> </a:t>
            </a:r>
            <a:r>
              <a:rPr sz="2000" i="1" spc="75" dirty="0">
                <a:latin typeface="Times New Roman"/>
                <a:cs typeface="Times New Roman"/>
              </a:rPr>
              <a:t>the</a:t>
            </a:r>
            <a:r>
              <a:rPr sz="2000" i="1" spc="-20" dirty="0">
                <a:latin typeface="Times New Roman"/>
                <a:cs typeface="Times New Roman"/>
              </a:rPr>
              <a:t> </a:t>
            </a:r>
            <a:r>
              <a:rPr sz="2000" i="1" spc="65" dirty="0">
                <a:latin typeface="Times New Roman"/>
                <a:cs typeface="Times New Roman"/>
              </a:rPr>
              <a:t>constraints</a:t>
            </a:r>
            <a:r>
              <a:rPr sz="2000" i="1" spc="-20" dirty="0">
                <a:latin typeface="Times New Roman"/>
                <a:cs typeface="Times New Roman"/>
              </a:rPr>
              <a:t> </a:t>
            </a:r>
            <a:r>
              <a:rPr sz="2000" i="1" spc="45" dirty="0">
                <a:latin typeface="Times New Roman"/>
                <a:cs typeface="Times New Roman"/>
              </a:rPr>
              <a:t>of</a:t>
            </a:r>
            <a:r>
              <a:rPr sz="2000" i="1" spc="-30" dirty="0">
                <a:latin typeface="Times New Roman"/>
                <a:cs typeface="Times New Roman"/>
              </a:rPr>
              <a:t> </a:t>
            </a:r>
            <a:r>
              <a:rPr sz="2000" i="1" spc="75" dirty="0">
                <a:latin typeface="Times New Roman"/>
                <a:cs typeface="Times New Roman"/>
              </a:rPr>
              <a:t>the</a:t>
            </a:r>
            <a:r>
              <a:rPr sz="2000" i="1" spc="-15" dirty="0">
                <a:latin typeface="Times New Roman"/>
                <a:cs typeface="Times New Roman"/>
              </a:rPr>
              <a:t> </a:t>
            </a:r>
            <a:r>
              <a:rPr sz="2000" i="1" spc="10" dirty="0">
                <a:latin typeface="Times New Roman"/>
                <a:cs typeface="Times New Roman"/>
              </a:rPr>
              <a:t>global</a:t>
            </a:r>
            <a:r>
              <a:rPr sz="2000" i="1" spc="-50" dirty="0">
                <a:latin typeface="Times New Roman"/>
                <a:cs typeface="Times New Roman"/>
              </a:rPr>
              <a:t> </a:t>
            </a:r>
            <a:r>
              <a:rPr sz="2000" i="1" spc="10" dirty="0">
                <a:latin typeface="Times New Roman"/>
                <a:cs typeface="Times New Roman"/>
              </a:rPr>
              <a:t>environment.”</a:t>
            </a: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25"/>
              </a:spcBef>
            </a:pPr>
            <a:endParaRPr sz="2150">
              <a:latin typeface="Times New Roman"/>
              <a:cs typeface="Times New Roman"/>
            </a:endParaRPr>
          </a:p>
          <a:p>
            <a:pPr marL="12700" marR="5080">
              <a:lnSpc>
                <a:spcPct val="80100"/>
              </a:lnSpc>
            </a:pPr>
            <a:r>
              <a:rPr sz="2000" spc="90" dirty="0">
                <a:latin typeface="Times New Roman"/>
                <a:cs typeface="Times New Roman"/>
              </a:rPr>
              <a:t>International</a:t>
            </a:r>
            <a:r>
              <a:rPr sz="2000" spc="-35" dirty="0">
                <a:latin typeface="Times New Roman"/>
                <a:cs typeface="Times New Roman"/>
              </a:rPr>
              <a:t> </a:t>
            </a:r>
            <a:r>
              <a:rPr sz="2000" spc="80" dirty="0">
                <a:latin typeface="Times New Roman"/>
                <a:cs typeface="Times New Roman"/>
              </a:rPr>
              <a:t>marketing</a:t>
            </a:r>
            <a:r>
              <a:rPr sz="2000" spc="-5" dirty="0">
                <a:latin typeface="Times New Roman"/>
                <a:cs typeface="Times New Roman"/>
              </a:rPr>
              <a:t> </a:t>
            </a:r>
            <a:r>
              <a:rPr sz="2000" spc="20" dirty="0">
                <a:latin typeface="Times New Roman"/>
                <a:cs typeface="Times New Roman"/>
              </a:rPr>
              <a:t>is</a:t>
            </a:r>
            <a:r>
              <a:rPr sz="2000" spc="-90" dirty="0">
                <a:latin typeface="Times New Roman"/>
                <a:cs typeface="Times New Roman"/>
              </a:rPr>
              <a:t> </a:t>
            </a:r>
            <a:r>
              <a:rPr sz="2000" spc="60" dirty="0">
                <a:latin typeface="Times New Roman"/>
                <a:cs typeface="Times New Roman"/>
              </a:rPr>
              <a:t>different</a:t>
            </a:r>
            <a:r>
              <a:rPr sz="2000" spc="-80" dirty="0">
                <a:latin typeface="Times New Roman"/>
                <a:cs typeface="Times New Roman"/>
              </a:rPr>
              <a:t> </a:t>
            </a:r>
            <a:r>
              <a:rPr sz="2000" spc="75" dirty="0">
                <a:latin typeface="Times New Roman"/>
                <a:cs typeface="Times New Roman"/>
              </a:rPr>
              <a:t>from</a:t>
            </a:r>
            <a:r>
              <a:rPr sz="2000" spc="-95" dirty="0">
                <a:latin typeface="Times New Roman"/>
                <a:cs typeface="Times New Roman"/>
              </a:rPr>
              <a:t> </a:t>
            </a:r>
            <a:r>
              <a:rPr sz="2000" spc="85" dirty="0">
                <a:latin typeface="Times New Roman"/>
                <a:cs typeface="Times New Roman"/>
              </a:rPr>
              <a:t>domestic</a:t>
            </a:r>
            <a:r>
              <a:rPr sz="2000" spc="-70" dirty="0">
                <a:latin typeface="Times New Roman"/>
                <a:cs typeface="Times New Roman"/>
              </a:rPr>
              <a:t> </a:t>
            </a:r>
            <a:r>
              <a:rPr sz="2000" spc="80" dirty="0">
                <a:latin typeface="Times New Roman"/>
                <a:cs typeface="Times New Roman"/>
              </a:rPr>
              <a:t>marketing</a:t>
            </a:r>
            <a:r>
              <a:rPr sz="2000" spc="-5" dirty="0">
                <a:latin typeface="Times New Roman"/>
                <a:cs typeface="Times New Roman"/>
              </a:rPr>
              <a:t> </a:t>
            </a:r>
            <a:r>
              <a:rPr sz="2000" spc="125" dirty="0">
                <a:latin typeface="Times New Roman"/>
                <a:cs typeface="Times New Roman"/>
              </a:rPr>
              <a:t>not</a:t>
            </a:r>
            <a:r>
              <a:rPr sz="2000" spc="-100" dirty="0">
                <a:latin typeface="Times New Roman"/>
                <a:cs typeface="Times New Roman"/>
              </a:rPr>
              <a:t> </a:t>
            </a:r>
            <a:r>
              <a:rPr sz="2000" spc="45" dirty="0">
                <a:latin typeface="Times New Roman"/>
                <a:cs typeface="Times New Roman"/>
              </a:rPr>
              <a:t>only  </a:t>
            </a:r>
            <a:r>
              <a:rPr sz="2000" spc="85" dirty="0">
                <a:latin typeface="Times New Roman"/>
                <a:cs typeface="Times New Roman"/>
              </a:rPr>
              <a:t>in </a:t>
            </a:r>
            <a:r>
              <a:rPr sz="2000" spc="60" dirty="0">
                <a:latin typeface="Times New Roman"/>
                <a:cs typeface="Times New Roman"/>
              </a:rPr>
              <a:t>scope </a:t>
            </a:r>
            <a:r>
              <a:rPr sz="2000" spc="130" dirty="0">
                <a:latin typeface="Times New Roman"/>
                <a:cs typeface="Times New Roman"/>
              </a:rPr>
              <a:t>but </a:t>
            </a:r>
            <a:r>
              <a:rPr sz="2000" spc="45" dirty="0">
                <a:latin typeface="Times New Roman"/>
                <a:cs typeface="Times New Roman"/>
              </a:rPr>
              <a:t>also </a:t>
            </a:r>
            <a:r>
              <a:rPr sz="2000" spc="85" dirty="0">
                <a:latin typeface="Times New Roman"/>
                <a:cs typeface="Times New Roman"/>
              </a:rPr>
              <a:t>in </a:t>
            </a:r>
            <a:r>
              <a:rPr sz="2000" spc="95" dirty="0">
                <a:latin typeface="Times New Roman"/>
                <a:cs typeface="Times New Roman"/>
              </a:rPr>
              <a:t>nature. </a:t>
            </a:r>
            <a:r>
              <a:rPr sz="2000" spc="25" dirty="0">
                <a:latin typeface="Times New Roman"/>
                <a:cs typeface="Times New Roman"/>
              </a:rPr>
              <a:t>Following </a:t>
            </a:r>
            <a:r>
              <a:rPr sz="2000" spc="70" dirty="0">
                <a:latin typeface="Times New Roman"/>
                <a:cs typeface="Times New Roman"/>
              </a:rPr>
              <a:t>are </a:t>
            </a:r>
            <a:r>
              <a:rPr sz="2000" spc="125" dirty="0">
                <a:latin typeface="Times New Roman"/>
                <a:cs typeface="Times New Roman"/>
              </a:rPr>
              <a:t>the </a:t>
            </a:r>
            <a:r>
              <a:rPr sz="2000" spc="105" dirty="0">
                <a:latin typeface="Times New Roman"/>
                <a:cs typeface="Times New Roman"/>
              </a:rPr>
              <a:t>nature </a:t>
            </a:r>
            <a:r>
              <a:rPr sz="2000" spc="125" dirty="0">
                <a:latin typeface="Times New Roman"/>
                <a:cs typeface="Times New Roman"/>
              </a:rPr>
              <a:t>and </a:t>
            </a:r>
            <a:r>
              <a:rPr sz="2000" spc="60" dirty="0">
                <a:latin typeface="Times New Roman"/>
                <a:cs typeface="Times New Roman"/>
              </a:rPr>
              <a:t>scope </a:t>
            </a:r>
            <a:r>
              <a:rPr sz="2000" spc="15" dirty="0">
                <a:latin typeface="Times New Roman"/>
                <a:cs typeface="Times New Roman"/>
              </a:rPr>
              <a:t>of  </a:t>
            </a:r>
            <a:r>
              <a:rPr sz="2000" spc="90" dirty="0">
                <a:latin typeface="Times New Roman"/>
                <a:cs typeface="Times New Roman"/>
              </a:rPr>
              <a:t>international</a:t>
            </a:r>
            <a:r>
              <a:rPr sz="2000" spc="-40" dirty="0">
                <a:latin typeface="Times New Roman"/>
                <a:cs typeface="Times New Roman"/>
              </a:rPr>
              <a:t> </a:t>
            </a:r>
            <a:r>
              <a:rPr sz="2000" spc="70" dirty="0">
                <a:latin typeface="Times New Roman"/>
                <a:cs typeface="Times New Roman"/>
              </a:rPr>
              <a:t>marketing.</a:t>
            </a:r>
            <a:endParaRPr sz="2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838200"/>
            <a:ext cx="5759450" cy="513715"/>
          </a:xfrm>
          <a:prstGeom prst="rect">
            <a:avLst/>
          </a:prstGeom>
        </p:spPr>
        <p:txBody>
          <a:bodyPr vert="horz" wrap="square" lIns="0" tIns="13335" rIns="0" bIns="0" rtlCol="0">
            <a:spAutoFit/>
          </a:bodyPr>
          <a:lstStyle/>
          <a:p>
            <a:pPr marL="12700">
              <a:lnSpc>
                <a:spcPct val="100000"/>
              </a:lnSpc>
              <a:spcBef>
                <a:spcPts val="105"/>
              </a:spcBef>
            </a:pPr>
            <a:r>
              <a:rPr u="heavy" spc="-10" dirty="0">
                <a:uFill>
                  <a:solidFill>
                    <a:srgbClr val="04607A"/>
                  </a:solidFill>
                </a:uFill>
              </a:rPr>
              <a:t>Nature </a:t>
            </a:r>
            <a:r>
              <a:rPr u="heavy" dirty="0">
                <a:uFill>
                  <a:solidFill>
                    <a:srgbClr val="04607A"/>
                  </a:solidFill>
                </a:uFill>
              </a:rPr>
              <a:t>of </a:t>
            </a:r>
            <a:r>
              <a:rPr u="heavy" spc="-10" dirty="0">
                <a:uFill>
                  <a:solidFill>
                    <a:srgbClr val="04607A"/>
                  </a:solidFill>
                </a:uFill>
              </a:rPr>
              <a:t>International</a:t>
            </a:r>
            <a:r>
              <a:rPr u="heavy" spc="-70" dirty="0">
                <a:uFill>
                  <a:solidFill>
                    <a:srgbClr val="04607A"/>
                  </a:solidFill>
                </a:uFill>
              </a:rPr>
              <a:t> </a:t>
            </a:r>
            <a:r>
              <a:rPr u="heavy" spc="-15" dirty="0">
                <a:uFill>
                  <a:solidFill>
                    <a:srgbClr val="04607A"/>
                  </a:solidFill>
                </a:uFill>
              </a:rPr>
              <a:t>Marketing</a:t>
            </a:r>
          </a:p>
        </p:txBody>
      </p:sp>
      <p:sp>
        <p:nvSpPr>
          <p:cNvPr id="9" name="object 9"/>
          <p:cNvSpPr txBox="1"/>
          <p:nvPr/>
        </p:nvSpPr>
        <p:spPr>
          <a:xfrm>
            <a:off x="535940" y="1907489"/>
            <a:ext cx="8052434" cy="4069079"/>
          </a:xfrm>
          <a:prstGeom prst="rect">
            <a:avLst/>
          </a:prstGeom>
        </p:spPr>
        <p:txBody>
          <a:bodyPr vert="horz" wrap="square" lIns="0" tIns="52705" rIns="0" bIns="0" rtlCol="0">
            <a:spAutoFit/>
          </a:bodyPr>
          <a:lstStyle/>
          <a:p>
            <a:pPr marL="527685" marR="5080" indent="-515620">
              <a:lnSpc>
                <a:spcPct val="90000"/>
              </a:lnSpc>
              <a:spcBef>
                <a:spcPts val="415"/>
              </a:spcBef>
              <a:buClr>
                <a:srgbClr val="0AD0D9"/>
              </a:buClr>
              <a:buSzPct val="94230"/>
              <a:buAutoNum type="arabicPeriod"/>
              <a:tabLst>
                <a:tab pos="527685" algn="l"/>
                <a:tab pos="528320" algn="l"/>
              </a:tabLst>
            </a:pPr>
            <a:r>
              <a:rPr sz="2600" b="1" spc="90" dirty="0">
                <a:latin typeface="Times New Roman"/>
                <a:cs typeface="Times New Roman"/>
              </a:rPr>
              <a:t>Broader </a:t>
            </a:r>
            <a:r>
              <a:rPr sz="2600" b="1" spc="125" dirty="0">
                <a:latin typeface="Times New Roman"/>
                <a:cs typeface="Times New Roman"/>
              </a:rPr>
              <a:t>market </a:t>
            </a:r>
            <a:r>
              <a:rPr sz="2600" b="1" spc="155" dirty="0">
                <a:latin typeface="Times New Roman"/>
                <a:cs typeface="Times New Roman"/>
              </a:rPr>
              <a:t>is </a:t>
            </a:r>
            <a:r>
              <a:rPr sz="2600" b="1" spc="110" dirty="0">
                <a:latin typeface="Times New Roman"/>
                <a:cs typeface="Times New Roman"/>
              </a:rPr>
              <a:t>available </a:t>
            </a:r>
            <a:r>
              <a:rPr sz="2600" dirty="0">
                <a:latin typeface="Times New Roman"/>
                <a:cs typeface="Times New Roman"/>
              </a:rPr>
              <a:t>– </a:t>
            </a:r>
            <a:r>
              <a:rPr sz="2600" spc="55" dirty="0">
                <a:latin typeface="Times New Roman"/>
                <a:cs typeface="Times New Roman"/>
              </a:rPr>
              <a:t>Unlike </a:t>
            </a:r>
            <a:r>
              <a:rPr sz="2600" spc="105" dirty="0">
                <a:latin typeface="Times New Roman"/>
                <a:cs typeface="Times New Roman"/>
              </a:rPr>
              <a:t>domestic  </a:t>
            </a:r>
            <a:r>
              <a:rPr sz="2600" spc="110" dirty="0">
                <a:latin typeface="Times New Roman"/>
                <a:cs typeface="Times New Roman"/>
              </a:rPr>
              <a:t>marketing </a:t>
            </a:r>
            <a:r>
              <a:rPr sz="2600" spc="160" dirty="0">
                <a:latin typeface="Times New Roman"/>
                <a:cs typeface="Times New Roman"/>
              </a:rPr>
              <a:t>the </a:t>
            </a:r>
            <a:r>
              <a:rPr sz="2600" spc="120" dirty="0">
                <a:latin typeface="Times New Roman"/>
                <a:cs typeface="Times New Roman"/>
              </a:rPr>
              <a:t>market </a:t>
            </a:r>
            <a:r>
              <a:rPr sz="2600" spc="25" dirty="0">
                <a:latin typeface="Times New Roman"/>
                <a:cs typeface="Times New Roman"/>
              </a:rPr>
              <a:t>is </a:t>
            </a:r>
            <a:r>
              <a:rPr sz="2600" spc="165" dirty="0">
                <a:latin typeface="Times New Roman"/>
                <a:cs typeface="Times New Roman"/>
              </a:rPr>
              <a:t>not </a:t>
            </a:r>
            <a:r>
              <a:rPr sz="2600" spc="105" dirty="0">
                <a:latin typeface="Times New Roman"/>
                <a:cs typeface="Times New Roman"/>
              </a:rPr>
              <a:t>restricted </a:t>
            </a:r>
            <a:r>
              <a:rPr sz="2600" spc="130" dirty="0">
                <a:latin typeface="Times New Roman"/>
                <a:cs typeface="Times New Roman"/>
              </a:rPr>
              <a:t>to </a:t>
            </a:r>
            <a:r>
              <a:rPr sz="2600" spc="110" dirty="0">
                <a:latin typeface="Times New Roman"/>
                <a:cs typeface="Times New Roman"/>
              </a:rPr>
              <a:t>national  population.</a:t>
            </a:r>
            <a:r>
              <a:rPr sz="2600" spc="-45" dirty="0">
                <a:latin typeface="Times New Roman"/>
                <a:cs typeface="Times New Roman"/>
              </a:rPr>
              <a:t> </a:t>
            </a:r>
            <a:r>
              <a:rPr sz="2600" spc="100" dirty="0">
                <a:latin typeface="Times New Roman"/>
                <a:cs typeface="Times New Roman"/>
              </a:rPr>
              <a:t>Population</a:t>
            </a:r>
            <a:r>
              <a:rPr sz="2600" spc="-135" dirty="0">
                <a:latin typeface="Times New Roman"/>
                <a:cs typeface="Times New Roman"/>
              </a:rPr>
              <a:t> </a:t>
            </a:r>
            <a:r>
              <a:rPr sz="2600" spc="20" dirty="0">
                <a:latin typeface="Times New Roman"/>
                <a:cs typeface="Times New Roman"/>
              </a:rPr>
              <a:t>of</a:t>
            </a:r>
            <a:r>
              <a:rPr sz="2600" spc="-5" dirty="0">
                <a:latin typeface="Times New Roman"/>
                <a:cs typeface="Times New Roman"/>
              </a:rPr>
              <a:t> </a:t>
            </a:r>
            <a:r>
              <a:rPr sz="2600" spc="145" dirty="0">
                <a:latin typeface="Times New Roman"/>
                <a:cs typeface="Times New Roman"/>
              </a:rPr>
              <a:t>other</a:t>
            </a:r>
            <a:r>
              <a:rPr sz="2600" spc="-165" dirty="0">
                <a:latin typeface="Times New Roman"/>
                <a:cs typeface="Times New Roman"/>
              </a:rPr>
              <a:t> </a:t>
            </a:r>
            <a:r>
              <a:rPr sz="2600" spc="105" dirty="0">
                <a:latin typeface="Times New Roman"/>
                <a:cs typeface="Times New Roman"/>
              </a:rPr>
              <a:t>countries</a:t>
            </a:r>
            <a:r>
              <a:rPr sz="2600" spc="-130" dirty="0">
                <a:latin typeface="Times New Roman"/>
                <a:cs typeface="Times New Roman"/>
              </a:rPr>
              <a:t> </a:t>
            </a:r>
            <a:r>
              <a:rPr sz="2600" spc="114" dirty="0">
                <a:latin typeface="Times New Roman"/>
                <a:cs typeface="Times New Roman"/>
              </a:rPr>
              <a:t>can</a:t>
            </a:r>
            <a:r>
              <a:rPr sz="2600" spc="-95" dirty="0">
                <a:latin typeface="Times New Roman"/>
                <a:cs typeface="Times New Roman"/>
              </a:rPr>
              <a:t> </a:t>
            </a:r>
            <a:r>
              <a:rPr sz="2600" spc="60" dirty="0">
                <a:latin typeface="Times New Roman"/>
                <a:cs typeface="Times New Roman"/>
              </a:rPr>
              <a:t>also</a:t>
            </a:r>
            <a:r>
              <a:rPr sz="2600" spc="-90" dirty="0">
                <a:latin typeface="Times New Roman"/>
                <a:cs typeface="Times New Roman"/>
              </a:rPr>
              <a:t> </a:t>
            </a:r>
            <a:r>
              <a:rPr sz="2600" spc="114" dirty="0">
                <a:latin typeface="Times New Roman"/>
                <a:cs typeface="Times New Roman"/>
              </a:rPr>
              <a:t>be  </a:t>
            </a:r>
            <a:r>
              <a:rPr sz="2600" spc="105" dirty="0">
                <a:latin typeface="Times New Roman"/>
                <a:cs typeface="Times New Roman"/>
              </a:rPr>
              <a:t>targeted </a:t>
            </a:r>
            <a:r>
              <a:rPr sz="2600" spc="110" dirty="0">
                <a:latin typeface="Times New Roman"/>
                <a:cs typeface="Times New Roman"/>
              </a:rPr>
              <a:t>in </a:t>
            </a:r>
            <a:r>
              <a:rPr sz="2600" spc="114" dirty="0">
                <a:latin typeface="Times New Roman"/>
                <a:cs typeface="Times New Roman"/>
              </a:rPr>
              <a:t>international</a:t>
            </a:r>
            <a:r>
              <a:rPr sz="2600" spc="-295" dirty="0">
                <a:latin typeface="Times New Roman"/>
                <a:cs typeface="Times New Roman"/>
              </a:rPr>
              <a:t> </a:t>
            </a:r>
            <a:r>
              <a:rPr sz="2600" spc="90" dirty="0">
                <a:latin typeface="Times New Roman"/>
                <a:cs typeface="Times New Roman"/>
              </a:rPr>
              <a:t>marketing.</a:t>
            </a:r>
            <a:endParaRPr sz="2600">
              <a:latin typeface="Times New Roman"/>
              <a:cs typeface="Times New Roman"/>
            </a:endParaRPr>
          </a:p>
          <a:p>
            <a:pPr>
              <a:lnSpc>
                <a:spcPct val="100000"/>
              </a:lnSpc>
              <a:spcBef>
                <a:spcPts val="45"/>
              </a:spcBef>
              <a:buClr>
                <a:srgbClr val="0AD0D9"/>
              </a:buClr>
              <a:buFont typeface="Times New Roman"/>
              <a:buAutoNum type="arabicPeriod"/>
            </a:pPr>
            <a:endParaRPr sz="2950">
              <a:latin typeface="Times New Roman"/>
              <a:cs typeface="Times New Roman"/>
            </a:endParaRPr>
          </a:p>
          <a:p>
            <a:pPr marL="527685" marR="138430" indent="-515620">
              <a:lnSpc>
                <a:spcPct val="90000"/>
              </a:lnSpc>
              <a:buClr>
                <a:srgbClr val="0AD0D9"/>
              </a:buClr>
              <a:buSzPct val="94230"/>
              <a:buAutoNum type="arabicPeriod"/>
              <a:tabLst>
                <a:tab pos="527685" algn="l"/>
                <a:tab pos="528320" algn="l"/>
              </a:tabLst>
            </a:pPr>
            <a:r>
              <a:rPr sz="2600" b="1" spc="114" dirty="0">
                <a:latin typeface="Times New Roman"/>
                <a:cs typeface="Times New Roman"/>
              </a:rPr>
              <a:t>Involves </a:t>
            </a:r>
            <a:r>
              <a:rPr sz="2600" b="1" spc="120" dirty="0">
                <a:latin typeface="Times New Roman"/>
                <a:cs typeface="Times New Roman"/>
              </a:rPr>
              <a:t>at </a:t>
            </a:r>
            <a:r>
              <a:rPr sz="2600" b="1" spc="155" dirty="0">
                <a:latin typeface="Times New Roman"/>
                <a:cs typeface="Times New Roman"/>
              </a:rPr>
              <a:t>least two </a:t>
            </a:r>
            <a:r>
              <a:rPr sz="2600" b="1" spc="190" dirty="0">
                <a:latin typeface="Times New Roman"/>
                <a:cs typeface="Times New Roman"/>
              </a:rPr>
              <a:t>set </a:t>
            </a:r>
            <a:r>
              <a:rPr sz="2600" b="1" spc="155" dirty="0">
                <a:latin typeface="Times New Roman"/>
                <a:cs typeface="Times New Roman"/>
              </a:rPr>
              <a:t>of </a:t>
            </a:r>
            <a:r>
              <a:rPr sz="2600" b="1" spc="150" dirty="0">
                <a:latin typeface="Times New Roman"/>
                <a:cs typeface="Times New Roman"/>
              </a:rPr>
              <a:t>uncontrollable  </a:t>
            </a:r>
            <a:r>
              <a:rPr sz="2600" b="1" spc="110" dirty="0">
                <a:latin typeface="Times New Roman"/>
                <a:cs typeface="Times New Roman"/>
              </a:rPr>
              <a:t>variables </a:t>
            </a:r>
            <a:r>
              <a:rPr sz="2600" dirty="0">
                <a:latin typeface="Times New Roman"/>
                <a:cs typeface="Times New Roman"/>
              </a:rPr>
              <a:t>– </a:t>
            </a:r>
            <a:r>
              <a:rPr sz="2600" spc="114" dirty="0">
                <a:latin typeface="Times New Roman"/>
                <a:cs typeface="Times New Roman"/>
              </a:rPr>
              <a:t>In </a:t>
            </a:r>
            <a:r>
              <a:rPr sz="2600" spc="105" dirty="0">
                <a:latin typeface="Times New Roman"/>
                <a:cs typeface="Times New Roman"/>
              </a:rPr>
              <a:t>domestic </a:t>
            </a:r>
            <a:r>
              <a:rPr sz="2600" spc="110" dirty="0">
                <a:latin typeface="Times New Roman"/>
                <a:cs typeface="Times New Roman"/>
              </a:rPr>
              <a:t>marketing </a:t>
            </a:r>
            <a:r>
              <a:rPr sz="2600" spc="160" dirty="0">
                <a:latin typeface="Times New Roman"/>
                <a:cs typeface="Times New Roman"/>
              </a:rPr>
              <a:t>the </a:t>
            </a:r>
            <a:r>
              <a:rPr sz="2600" spc="105" dirty="0">
                <a:latin typeface="Times New Roman"/>
                <a:cs typeface="Times New Roman"/>
              </a:rPr>
              <a:t>marketers  </a:t>
            </a:r>
            <a:r>
              <a:rPr sz="2600" spc="55" dirty="0">
                <a:latin typeface="Times New Roman"/>
                <a:cs typeface="Times New Roman"/>
              </a:rPr>
              <a:t>have </a:t>
            </a:r>
            <a:r>
              <a:rPr sz="2600" spc="130" dirty="0">
                <a:latin typeface="Times New Roman"/>
                <a:cs typeface="Times New Roman"/>
              </a:rPr>
              <a:t>to </a:t>
            </a:r>
            <a:r>
              <a:rPr sz="2600" spc="110" dirty="0">
                <a:latin typeface="Times New Roman"/>
                <a:cs typeface="Times New Roman"/>
              </a:rPr>
              <a:t>interact with </a:t>
            </a:r>
            <a:r>
              <a:rPr sz="2600" spc="60" dirty="0">
                <a:latin typeface="Times New Roman"/>
                <a:cs typeface="Times New Roman"/>
              </a:rPr>
              <a:t>only </a:t>
            </a:r>
            <a:r>
              <a:rPr sz="2600" spc="135" dirty="0">
                <a:latin typeface="Times New Roman"/>
                <a:cs typeface="Times New Roman"/>
              </a:rPr>
              <a:t>one </a:t>
            </a:r>
            <a:r>
              <a:rPr sz="2600" spc="110" dirty="0">
                <a:latin typeface="Times New Roman"/>
                <a:cs typeface="Times New Roman"/>
              </a:rPr>
              <a:t>set </a:t>
            </a:r>
            <a:r>
              <a:rPr sz="2600" spc="20" dirty="0">
                <a:latin typeface="Times New Roman"/>
                <a:cs typeface="Times New Roman"/>
              </a:rPr>
              <a:t>of </a:t>
            </a:r>
            <a:r>
              <a:rPr sz="2600" spc="100" dirty="0">
                <a:latin typeface="Times New Roman"/>
                <a:cs typeface="Times New Roman"/>
              </a:rPr>
              <a:t>uncontrollable  </a:t>
            </a:r>
            <a:r>
              <a:rPr sz="2600" spc="50" dirty="0">
                <a:latin typeface="Times New Roman"/>
                <a:cs typeface="Times New Roman"/>
              </a:rPr>
              <a:t>variables.</a:t>
            </a:r>
            <a:r>
              <a:rPr sz="2600" spc="-25" dirty="0">
                <a:latin typeface="Times New Roman"/>
                <a:cs typeface="Times New Roman"/>
              </a:rPr>
              <a:t> </a:t>
            </a:r>
            <a:r>
              <a:rPr sz="2600" spc="114" dirty="0">
                <a:latin typeface="Times New Roman"/>
                <a:cs typeface="Times New Roman"/>
              </a:rPr>
              <a:t>In</a:t>
            </a:r>
            <a:r>
              <a:rPr sz="2600" spc="-35" dirty="0">
                <a:latin typeface="Times New Roman"/>
                <a:cs typeface="Times New Roman"/>
              </a:rPr>
              <a:t> </a:t>
            </a:r>
            <a:r>
              <a:rPr sz="2600" spc="114" dirty="0">
                <a:latin typeface="Times New Roman"/>
                <a:cs typeface="Times New Roman"/>
              </a:rPr>
              <a:t>international</a:t>
            </a:r>
            <a:r>
              <a:rPr sz="2600" spc="-20" dirty="0">
                <a:latin typeface="Times New Roman"/>
                <a:cs typeface="Times New Roman"/>
              </a:rPr>
              <a:t> </a:t>
            </a:r>
            <a:r>
              <a:rPr sz="2600" spc="110" dirty="0">
                <a:latin typeface="Times New Roman"/>
                <a:cs typeface="Times New Roman"/>
              </a:rPr>
              <a:t>marketing</a:t>
            </a:r>
            <a:r>
              <a:rPr sz="2600" spc="-75" dirty="0">
                <a:latin typeface="Times New Roman"/>
                <a:cs typeface="Times New Roman"/>
              </a:rPr>
              <a:t> </a:t>
            </a:r>
            <a:r>
              <a:rPr sz="2600" spc="145" dirty="0">
                <a:latin typeface="Times New Roman"/>
                <a:cs typeface="Times New Roman"/>
              </a:rPr>
              <a:t>at</a:t>
            </a:r>
            <a:r>
              <a:rPr sz="2600" spc="-75" dirty="0">
                <a:latin typeface="Times New Roman"/>
                <a:cs typeface="Times New Roman"/>
              </a:rPr>
              <a:t> </a:t>
            </a:r>
            <a:r>
              <a:rPr sz="2600" spc="85" dirty="0">
                <a:latin typeface="Times New Roman"/>
                <a:cs typeface="Times New Roman"/>
              </a:rPr>
              <a:t>least</a:t>
            </a:r>
            <a:r>
              <a:rPr sz="2600" spc="-110" dirty="0">
                <a:latin typeface="Times New Roman"/>
                <a:cs typeface="Times New Roman"/>
              </a:rPr>
              <a:t> </a:t>
            </a:r>
            <a:r>
              <a:rPr sz="2600" spc="90" dirty="0">
                <a:latin typeface="Times New Roman"/>
                <a:cs typeface="Times New Roman"/>
              </a:rPr>
              <a:t>two</a:t>
            </a:r>
            <a:r>
              <a:rPr sz="2600" spc="-140" dirty="0">
                <a:latin typeface="Times New Roman"/>
                <a:cs typeface="Times New Roman"/>
              </a:rPr>
              <a:t> </a:t>
            </a:r>
            <a:r>
              <a:rPr sz="2600" spc="110" dirty="0">
                <a:latin typeface="Times New Roman"/>
                <a:cs typeface="Times New Roman"/>
              </a:rPr>
              <a:t>set  </a:t>
            </a:r>
            <a:r>
              <a:rPr sz="2600" spc="20" dirty="0">
                <a:latin typeface="Times New Roman"/>
                <a:cs typeface="Times New Roman"/>
              </a:rPr>
              <a:t>of </a:t>
            </a:r>
            <a:r>
              <a:rPr sz="2600" spc="100" dirty="0">
                <a:latin typeface="Times New Roman"/>
                <a:cs typeface="Times New Roman"/>
              </a:rPr>
              <a:t>uncontrollable </a:t>
            </a:r>
            <a:r>
              <a:rPr sz="2600" spc="60" dirty="0">
                <a:latin typeface="Times New Roman"/>
                <a:cs typeface="Times New Roman"/>
              </a:rPr>
              <a:t>variables </a:t>
            </a:r>
            <a:r>
              <a:rPr sz="2600" spc="90" dirty="0">
                <a:latin typeface="Times New Roman"/>
                <a:cs typeface="Times New Roman"/>
              </a:rPr>
              <a:t>are </a:t>
            </a:r>
            <a:r>
              <a:rPr sz="2600" spc="35" dirty="0">
                <a:latin typeface="Times New Roman"/>
                <a:cs typeface="Times New Roman"/>
              </a:rPr>
              <a:t>involved </a:t>
            </a:r>
            <a:r>
              <a:rPr sz="2600" spc="114" dirty="0">
                <a:latin typeface="Times New Roman"/>
                <a:cs typeface="Times New Roman"/>
              </a:rPr>
              <a:t>or </a:t>
            </a:r>
            <a:r>
              <a:rPr sz="2600" spc="125" dirty="0">
                <a:latin typeface="Times New Roman"/>
                <a:cs typeface="Times New Roman"/>
              </a:rPr>
              <a:t>more </a:t>
            </a:r>
            <a:r>
              <a:rPr sz="2600" spc="-30" dirty="0">
                <a:latin typeface="Times New Roman"/>
                <a:cs typeface="Times New Roman"/>
              </a:rPr>
              <a:t>if  </a:t>
            </a:r>
            <a:r>
              <a:rPr sz="2600" spc="160" dirty="0">
                <a:latin typeface="Times New Roman"/>
                <a:cs typeface="Times New Roman"/>
              </a:rPr>
              <a:t>the</a:t>
            </a:r>
            <a:r>
              <a:rPr sz="2600" spc="-75" dirty="0">
                <a:latin typeface="Times New Roman"/>
                <a:cs typeface="Times New Roman"/>
              </a:rPr>
              <a:t> </a:t>
            </a:r>
            <a:r>
              <a:rPr sz="2600" spc="110" dirty="0">
                <a:latin typeface="Times New Roman"/>
                <a:cs typeface="Times New Roman"/>
              </a:rPr>
              <a:t>marketing</a:t>
            </a:r>
            <a:r>
              <a:rPr sz="2600" spc="-75" dirty="0">
                <a:latin typeface="Times New Roman"/>
                <a:cs typeface="Times New Roman"/>
              </a:rPr>
              <a:t> </a:t>
            </a:r>
            <a:r>
              <a:rPr sz="2600" spc="100" dirty="0">
                <a:latin typeface="Times New Roman"/>
                <a:cs typeface="Times New Roman"/>
              </a:rPr>
              <a:t>organization</a:t>
            </a:r>
            <a:r>
              <a:rPr sz="2600" spc="-114" dirty="0">
                <a:latin typeface="Times New Roman"/>
                <a:cs typeface="Times New Roman"/>
              </a:rPr>
              <a:t> </a:t>
            </a:r>
            <a:r>
              <a:rPr sz="2600" spc="75" dirty="0">
                <a:latin typeface="Times New Roman"/>
                <a:cs typeface="Times New Roman"/>
              </a:rPr>
              <a:t>deals</a:t>
            </a:r>
            <a:r>
              <a:rPr sz="2600" spc="-65" dirty="0">
                <a:latin typeface="Times New Roman"/>
                <a:cs typeface="Times New Roman"/>
              </a:rPr>
              <a:t> </a:t>
            </a:r>
            <a:r>
              <a:rPr sz="2600" spc="110" dirty="0">
                <a:latin typeface="Times New Roman"/>
                <a:cs typeface="Times New Roman"/>
              </a:rPr>
              <a:t>in</a:t>
            </a:r>
            <a:r>
              <a:rPr sz="2600" spc="-50" dirty="0">
                <a:latin typeface="Times New Roman"/>
                <a:cs typeface="Times New Roman"/>
              </a:rPr>
              <a:t> </a:t>
            </a:r>
            <a:r>
              <a:rPr sz="2600" spc="130" dirty="0">
                <a:latin typeface="Times New Roman"/>
                <a:cs typeface="Times New Roman"/>
              </a:rPr>
              <a:t>more</a:t>
            </a:r>
            <a:r>
              <a:rPr sz="2600" spc="-140" dirty="0">
                <a:latin typeface="Times New Roman"/>
                <a:cs typeface="Times New Roman"/>
              </a:rPr>
              <a:t> </a:t>
            </a:r>
            <a:r>
              <a:rPr sz="2600" spc="95" dirty="0">
                <a:latin typeface="Times New Roman"/>
                <a:cs typeface="Times New Roman"/>
              </a:rPr>
              <a:t>countries.</a:t>
            </a:r>
            <a:endParaRPr sz="26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90725"/>
            <a:ext cx="7919084" cy="4250690"/>
          </a:xfrm>
          <a:prstGeom prst="rect">
            <a:avLst/>
          </a:prstGeom>
        </p:spPr>
        <p:txBody>
          <a:bodyPr vert="horz" wrap="square" lIns="0" tIns="78740" rIns="0" bIns="0" rtlCol="0">
            <a:spAutoFit/>
          </a:bodyPr>
          <a:lstStyle/>
          <a:p>
            <a:pPr marL="527685" marR="15875" indent="-515620">
              <a:lnSpc>
                <a:spcPct val="80100"/>
              </a:lnSpc>
              <a:spcBef>
                <a:spcPts val="620"/>
              </a:spcBef>
              <a:buClr>
                <a:srgbClr val="0AD0D9"/>
              </a:buClr>
              <a:buSzPct val="95454"/>
              <a:buAutoNum type="arabicPeriod" startAt="3"/>
              <a:tabLst>
                <a:tab pos="527685" algn="l"/>
                <a:tab pos="528320" algn="l"/>
              </a:tabLst>
            </a:pPr>
            <a:r>
              <a:rPr sz="2200" b="1" spc="95" dirty="0">
                <a:latin typeface="Times New Roman"/>
                <a:cs typeface="Times New Roman"/>
              </a:rPr>
              <a:t>Requires</a:t>
            </a:r>
            <a:r>
              <a:rPr sz="2200" b="1" spc="-70" dirty="0">
                <a:latin typeface="Times New Roman"/>
                <a:cs typeface="Times New Roman"/>
              </a:rPr>
              <a:t> </a:t>
            </a:r>
            <a:r>
              <a:rPr sz="2200" b="1" spc="90" dirty="0">
                <a:latin typeface="Times New Roman"/>
                <a:cs typeface="Times New Roman"/>
              </a:rPr>
              <a:t>broader</a:t>
            </a:r>
            <a:r>
              <a:rPr sz="2200" b="1" spc="-140" dirty="0">
                <a:latin typeface="Times New Roman"/>
                <a:cs typeface="Times New Roman"/>
              </a:rPr>
              <a:t> </a:t>
            </a:r>
            <a:r>
              <a:rPr sz="2200" b="1" spc="150" dirty="0">
                <a:latin typeface="Times New Roman"/>
                <a:cs typeface="Times New Roman"/>
              </a:rPr>
              <a:t>competence</a:t>
            </a:r>
            <a:r>
              <a:rPr sz="2200" b="1" spc="40" dirty="0">
                <a:latin typeface="Times New Roman"/>
                <a:cs typeface="Times New Roman"/>
              </a:rPr>
              <a:t> </a:t>
            </a:r>
            <a:r>
              <a:rPr sz="2200" spc="-5" dirty="0">
                <a:latin typeface="Times New Roman"/>
                <a:cs typeface="Times New Roman"/>
              </a:rPr>
              <a:t>–</a:t>
            </a:r>
            <a:r>
              <a:rPr sz="2200" spc="5" dirty="0">
                <a:latin typeface="Times New Roman"/>
                <a:cs typeface="Times New Roman"/>
              </a:rPr>
              <a:t> </a:t>
            </a:r>
            <a:r>
              <a:rPr sz="2200" spc="30" dirty="0">
                <a:latin typeface="Times New Roman"/>
                <a:cs typeface="Times New Roman"/>
              </a:rPr>
              <a:t>Special</a:t>
            </a:r>
            <a:r>
              <a:rPr sz="2200" spc="5" dirty="0">
                <a:latin typeface="Times New Roman"/>
                <a:cs typeface="Times New Roman"/>
              </a:rPr>
              <a:t> </a:t>
            </a:r>
            <a:r>
              <a:rPr sz="2200" spc="110" dirty="0">
                <a:latin typeface="Times New Roman"/>
                <a:cs typeface="Times New Roman"/>
              </a:rPr>
              <a:t>management</a:t>
            </a:r>
            <a:r>
              <a:rPr sz="2200" spc="-140" dirty="0">
                <a:latin typeface="Times New Roman"/>
                <a:cs typeface="Times New Roman"/>
              </a:rPr>
              <a:t> </a:t>
            </a:r>
            <a:r>
              <a:rPr sz="2200" spc="25" dirty="0">
                <a:latin typeface="Times New Roman"/>
                <a:cs typeface="Times New Roman"/>
              </a:rPr>
              <a:t>skills  </a:t>
            </a:r>
            <a:r>
              <a:rPr sz="2200" spc="135" dirty="0">
                <a:latin typeface="Times New Roman"/>
                <a:cs typeface="Times New Roman"/>
              </a:rPr>
              <a:t>and </a:t>
            </a:r>
            <a:r>
              <a:rPr sz="2200" spc="95" dirty="0">
                <a:latin typeface="Times New Roman"/>
                <a:cs typeface="Times New Roman"/>
              </a:rPr>
              <a:t>broader </a:t>
            </a:r>
            <a:r>
              <a:rPr sz="2200" spc="90" dirty="0">
                <a:latin typeface="Times New Roman"/>
                <a:cs typeface="Times New Roman"/>
              </a:rPr>
              <a:t>competence </a:t>
            </a:r>
            <a:r>
              <a:rPr sz="2200" spc="15" dirty="0">
                <a:latin typeface="Times New Roman"/>
                <a:cs typeface="Times New Roman"/>
              </a:rPr>
              <a:t>is </a:t>
            </a:r>
            <a:r>
              <a:rPr sz="2200" spc="85" dirty="0">
                <a:latin typeface="Times New Roman"/>
                <a:cs typeface="Times New Roman"/>
              </a:rPr>
              <a:t>required </a:t>
            </a:r>
            <a:r>
              <a:rPr sz="2200" spc="90" dirty="0">
                <a:latin typeface="Times New Roman"/>
                <a:cs typeface="Times New Roman"/>
              </a:rPr>
              <a:t>in </a:t>
            </a:r>
            <a:r>
              <a:rPr sz="2200" spc="95" dirty="0">
                <a:latin typeface="Times New Roman"/>
                <a:cs typeface="Times New Roman"/>
              </a:rPr>
              <a:t>international  </a:t>
            </a:r>
            <a:r>
              <a:rPr sz="2200" spc="85" dirty="0">
                <a:latin typeface="Times New Roman"/>
                <a:cs typeface="Times New Roman"/>
              </a:rPr>
              <a:t>marketing/business.</a:t>
            </a:r>
            <a:endParaRPr sz="2200">
              <a:latin typeface="Times New Roman"/>
              <a:cs typeface="Times New Roman"/>
            </a:endParaRPr>
          </a:p>
          <a:p>
            <a:pPr>
              <a:lnSpc>
                <a:spcPct val="100000"/>
              </a:lnSpc>
              <a:spcBef>
                <a:spcPts val="55"/>
              </a:spcBef>
              <a:buAutoNum type="arabicPeriod" startAt="3"/>
            </a:pPr>
            <a:endParaRPr sz="2250">
              <a:latin typeface="Times New Roman"/>
              <a:cs typeface="Times New Roman"/>
            </a:endParaRPr>
          </a:p>
          <a:p>
            <a:pPr marL="527685" marR="384175" indent="-515620">
              <a:lnSpc>
                <a:spcPct val="80000"/>
              </a:lnSpc>
              <a:buClr>
                <a:srgbClr val="0AD0D9"/>
              </a:buClr>
              <a:buSzPct val="93181"/>
              <a:buAutoNum type="arabicPeriod" startAt="3"/>
              <a:tabLst>
                <a:tab pos="527685" algn="l"/>
                <a:tab pos="528320" algn="l"/>
              </a:tabLst>
            </a:pPr>
            <a:r>
              <a:rPr sz="2200" b="1" spc="130" dirty="0">
                <a:latin typeface="Times New Roman"/>
                <a:cs typeface="Times New Roman"/>
              </a:rPr>
              <a:t>Competition is </a:t>
            </a:r>
            <a:r>
              <a:rPr sz="2200" b="1" spc="155" dirty="0">
                <a:latin typeface="Times New Roman"/>
                <a:cs typeface="Times New Roman"/>
              </a:rPr>
              <a:t>intense </a:t>
            </a:r>
            <a:r>
              <a:rPr sz="2200" spc="-5" dirty="0">
                <a:latin typeface="Times New Roman"/>
                <a:cs typeface="Times New Roman"/>
              </a:rPr>
              <a:t>– </a:t>
            </a:r>
            <a:r>
              <a:rPr sz="2200" spc="30" dirty="0">
                <a:latin typeface="Times New Roman"/>
                <a:cs typeface="Times New Roman"/>
              </a:rPr>
              <a:t>An </a:t>
            </a:r>
            <a:r>
              <a:rPr sz="2200" spc="95" dirty="0">
                <a:latin typeface="Times New Roman"/>
                <a:cs typeface="Times New Roman"/>
              </a:rPr>
              <a:t>international </a:t>
            </a:r>
            <a:r>
              <a:rPr sz="2200" spc="90" dirty="0">
                <a:latin typeface="Times New Roman"/>
                <a:cs typeface="Times New Roman"/>
              </a:rPr>
              <a:t>marketing  </a:t>
            </a:r>
            <a:r>
              <a:rPr sz="2200" spc="80" dirty="0">
                <a:latin typeface="Times New Roman"/>
                <a:cs typeface="Times New Roman"/>
              </a:rPr>
              <a:t>organization </a:t>
            </a:r>
            <a:r>
              <a:rPr sz="2200" spc="90" dirty="0">
                <a:latin typeface="Times New Roman"/>
                <a:cs typeface="Times New Roman"/>
              </a:rPr>
              <a:t>has </a:t>
            </a:r>
            <a:r>
              <a:rPr sz="2200" spc="105" dirty="0">
                <a:latin typeface="Times New Roman"/>
                <a:cs typeface="Times New Roman"/>
              </a:rPr>
              <a:t>to </a:t>
            </a:r>
            <a:r>
              <a:rPr sz="2200" spc="95" dirty="0">
                <a:latin typeface="Times New Roman"/>
                <a:cs typeface="Times New Roman"/>
              </a:rPr>
              <a:t>compete </a:t>
            </a:r>
            <a:r>
              <a:rPr sz="2200" spc="90" dirty="0">
                <a:latin typeface="Times New Roman"/>
                <a:cs typeface="Times New Roman"/>
              </a:rPr>
              <a:t>with </a:t>
            </a:r>
            <a:r>
              <a:rPr sz="2200" spc="130" dirty="0">
                <a:latin typeface="Times New Roman"/>
                <a:cs typeface="Times New Roman"/>
              </a:rPr>
              <a:t>both the </a:t>
            </a:r>
            <a:r>
              <a:rPr sz="2200" spc="90" dirty="0">
                <a:latin typeface="Times New Roman"/>
                <a:cs typeface="Times New Roman"/>
              </a:rPr>
              <a:t>domestic  competitors</a:t>
            </a:r>
            <a:r>
              <a:rPr sz="2200" spc="-114" dirty="0">
                <a:latin typeface="Times New Roman"/>
                <a:cs typeface="Times New Roman"/>
              </a:rPr>
              <a:t> </a:t>
            </a:r>
            <a:r>
              <a:rPr sz="2200" spc="135" dirty="0">
                <a:latin typeface="Times New Roman"/>
                <a:cs typeface="Times New Roman"/>
              </a:rPr>
              <a:t>and</a:t>
            </a:r>
            <a:r>
              <a:rPr sz="2200" spc="-40" dirty="0">
                <a:latin typeface="Times New Roman"/>
                <a:cs typeface="Times New Roman"/>
              </a:rPr>
              <a:t> </a:t>
            </a:r>
            <a:r>
              <a:rPr sz="2200" spc="130" dirty="0">
                <a:latin typeface="Times New Roman"/>
                <a:cs typeface="Times New Roman"/>
              </a:rPr>
              <a:t>the</a:t>
            </a:r>
            <a:r>
              <a:rPr sz="2200" spc="-65" dirty="0">
                <a:latin typeface="Times New Roman"/>
                <a:cs typeface="Times New Roman"/>
              </a:rPr>
              <a:t> </a:t>
            </a:r>
            <a:r>
              <a:rPr sz="2200" spc="95" dirty="0">
                <a:latin typeface="Times New Roman"/>
                <a:cs typeface="Times New Roman"/>
              </a:rPr>
              <a:t>international</a:t>
            </a:r>
            <a:r>
              <a:rPr sz="2200" spc="-95" dirty="0">
                <a:latin typeface="Times New Roman"/>
                <a:cs typeface="Times New Roman"/>
              </a:rPr>
              <a:t> </a:t>
            </a:r>
            <a:r>
              <a:rPr sz="2200" spc="80" dirty="0">
                <a:latin typeface="Times New Roman"/>
                <a:cs typeface="Times New Roman"/>
              </a:rPr>
              <a:t>competitors.</a:t>
            </a:r>
            <a:r>
              <a:rPr sz="2200" spc="-10" dirty="0">
                <a:latin typeface="Times New Roman"/>
                <a:cs typeface="Times New Roman"/>
              </a:rPr>
              <a:t> </a:t>
            </a:r>
            <a:r>
              <a:rPr sz="2200" spc="70" dirty="0">
                <a:latin typeface="Times New Roman"/>
                <a:cs typeface="Times New Roman"/>
              </a:rPr>
              <a:t>Hence,</a:t>
            </a:r>
            <a:r>
              <a:rPr sz="2200" spc="-35" dirty="0">
                <a:latin typeface="Times New Roman"/>
                <a:cs typeface="Times New Roman"/>
              </a:rPr>
              <a:t> </a:t>
            </a:r>
            <a:r>
              <a:rPr sz="2200" spc="130" dirty="0">
                <a:latin typeface="Times New Roman"/>
                <a:cs typeface="Times New Roman"/>
              </a:rPr>
              <a:t>the  </a:t>
            </a:r>
            <a:r>
              <a:rPr sz="2200" spc="95" dirty="0">
                <a:latin typeface="Times New Roman"/>
                <a:cs typeface="Times New Roman"/>
              </a:rPr>
              <a:t>competition</a:t>
            </a:r>
            <a:r>
              <a:rPr sz="2200" spc="-55" dirty="0">
                <a:latin typeface="Times New Roman"/>
                <a:cs typeface="Times New Roman"/>
              </a:rPr>
              <a:t> </a:t>
            </a:r>
            <a:r>
              <a:rPr sz="2200" spc="15" dirty="0">
                <a:latin typeface="Times New Roman"/>
                <a:cs typeface="Times New Roman"/>
              </a:rPr>
              <a:t>is</a:t>
            </a:r>
            <a:r>
              <a:rPr sz="2200" spc="-35" dirty="0">
                <a:latin typeface="Times New Roman"/>
                <a:cs typeface="Times New Roman"/>
              </a:rPr>
              <a:t> </a:t>
            </a:r>
            <a:r>
              <a:rPr sz="2200" spc="95" dirty="0">
                <a:latin typeface="Times New Roman"/>
                <a:cs typeface="Times New Roman"/>
              </a:rPr>
              <a:t>intense</a:t>
            </a:r>
            <a:r>
              <a:rPr sz="2200" spc="-80" dirty="0">
                <a:latin typeface="Times New Roman"/>
                <a:cs typeface="Times New Roman"/>
              </a:rPr>
              <a:t> </a:t>
            </a:r>
            <a:r>
              <a:rPr sz="2200" spc="90" dirty="0">
                <a:latin typeface="Times New Roman"/>
                <a:cs typeface="Times New Roman"/>
              </a:rPr>
              <a:t>in</a:t>
            </a:r>
            <a:r>
              <a:rPr sz="2200" spc="-40" dirty="0">
                <a:latin typeface="Times New Roman"/>
                <a:cs typeface="Times New Roman"/>
              </a:rPr>
              <a:t> </a:t>
            </a:r>
            <a:r>
              <a:rPr sz="2200" spc="95" dirty="0">
                <a:latin typeface="Times New Roman"/>
                <a:cs typeface="Times New Roman"/>
              </a:rPr>
              <a:t>international</a:t>
            </a:r>
            <a:r>
              <a:rPr sz="2200" spc="-45" dirty="0">
                <a:latin typeface="Times New Roman"/>
                <a:cs typeface="Times New Roman"/>
              </a:rPr>
              <a:t> </a:t>
            </a:r>
            <a:r>
              <a:rPr sz="2200" spc="75" dirty="0">
                <a:latin typeface="Times New Roman"/>
                <a:cs typeface="Times New Roman"/>
              </a:rPr>
              <a:t>marketing.</a:t>
            </a:r>
            <a:endParaRPr sz="2200">
              <a:latin typeface="Times New Roman"/>
              <a:cs typeface="Times New Roman"/>
            </a:endParaRPr>
          </a:p>
          <a:p>
            <a:pPr>
              <a:lnSpc>
                <a:spcPct val="100000"/>
              </a:lnSpc>
              <a:spcBef>
                <a:spcPts val="50"/>
              </a:spcBef>
              <a:buAutoNum type="arabicPeriod" startAt="3"/>
            </a:pPr>
            <a:endParaRPr sz="2250">
              <a:latin typeface="Times New Roman"/>
              <a:cs typeface="Times New Roman"/>
            </a:endParaRPr>
          </a:p>
          <a:p>
            <a:pPr marL="527685" marR="5080" indent="-515620">
              <a:lnSpc>
                <a:spcPct val="80000"/>
              </a:lnSpc>
              <a:spcBef>
                <a:spcPts val="5"/>
              </a:spcBef>
              <a:buClr>
                <a:srgbClr val="0AD0D9"/>
              </a:buClr>
              <a:buSzPct val="93181"/>
              <a:buAutoNum type="arabicPeriod" startAt="3"/>
              <a:tabLst>
                <a:tab pos="527685" algn="l"/>
                <a:tab pos="528320" algn="l"/>
              </a:tabLst>
            </a:pPr>
            <a:r>
              <a:rPr sz="2200" b="1" spc="85" dirty="0">
                <a:latin typeface="Times New Roman"/>
                <a:cs typeface="Times New Roman"/>
              </a:rPr>
              <a:t>Involve</a:t>
            </a:r>
            <a:r>
              <a:rPr sz="2200" b="1" spc="-65" dirty="0">
                <a:latin typeface="Times New Roman"/>
                <a:cs typeface="Times New Roman"/>
              </a:rPr>
              <a:t> </a:t>
            </a:r>
            <a:r>
              <a:rPr sz="2200" b="1" spc="135" dirty="0">
                <a:latin typeface="Times New Roman"/>
                <a:cs typeface="Times New Roman"/>
              </a:rPr>
              <a:t>high</a:t>
            </a:r>
            <a:r>
              <a:rPr sz="2200" b="1" spc="-100" dirty="0">
                <a:latin typeface="Times New Roman"/>
                <a:cs typeface="Times New Roman"/>
              </a:rPr>
              <a:t> </a:t>
            </a:r>
            <a:r>
              <a:rPr sz="2200" b="1" spc="80" dirty="0">
                <a:latin typeface="Times New Roman"/>
                <a:cs typeface="Times New Roman"/>
              </a:rPr>
              <a:t>risk</a:t>
            </a:r>
            <a:r>
              <a:rPr sz="2200" b="1" spc="-110" dirty="0">
                <a:latin typeface="Times New Roman"/>
                <a:cs typeface="Times New Roman"/>
              </a:rPr>
              <a:t> </a:t>
            </a:r>
            <a:r>
              <a:rPr sz="2200" b="1" spc="130" dirty="0">
                <a:latin typeface="Times New Roman"/>
                <a:cs typeface="Times New Roman"/>
              </a:rPr>
              <a:t>and</a:t>
            </a:r>
            <a:r>
              <a:rPr sz="2200" b="1" spc="-65" dirty="0">
                <a:latin typeface="Times New Roman"/>
                <a:cs typeface="Times New Roman"/>
              </a:rPr>
              <a:t> </a:t>
            </a:r>
            <a:r>
              <a:rPr sz="2200" b="1" spc="130" dirty="0">
                <a:latin typeface="Times New Roman"/>
                <a:cs typeface="Times New Roman"/>
              </a:rPr>
              <a:t>challenges</a:t>
            </a:r>
            <a:r>
              <a:rPr sz="2200" b="1" spc="-55" dirty="0">
                <a:latin typeface="Times New Roman"/>
                <a:cs typeface="Times New Roman"/>
              </a:rPr>
              <a:t> </a:t>
            </a:r>
            <a:r>
              <a:rPr sz="2200" spc="-5" dirty="0">
                <a:latin typeface="Times New Roman"/>
                <a:cs typeface="Times New Roman"/>
              </a:rPr>
              <a:t>–</a:t>
            </a:r>
            <a:r>
              <a:rPr sz="2200" spc="10" dirty="0">
                <a:latin typeface="Times New Roman"/>
                <a:cs typeface="Times New Roman"/>
              </a:rPr>
              <a:t> </a:t>
            </a:r>
            <a:r>
              <a:rPr sz="2200" spc="95" dirty="0">
                <a:latin typeface="Times New Roman"/>
                <a:cs typeface="Times New Roman"/>
              </a:rPr>
              <a:t>International</a:t>
            </a:r>
            <a:r>
              <a:rPr sz="2200" spc="-40" dirty="0">
                <a:latin typeface="Times New Roman"/>
                <a:cs typeface="Times New Roman"/>
              </a:rPr>
              <a:t> </a:t>
            </a:r>
            <a:r>
              <a:rPr sz="2200" spc="90" dirty="0">
                <a:latin typeface="Times New Roman"/>
                <a:cs typeface="Times New Roman"/>
              </a:rPr>
              <a:t>marketing  </a:t>
            </a:r>
            <a:r>
              <a:rPr sz="2200" spc="15" dirty="0">
                <a:latin typeface="Times New Roman"/>
                <a:cs typeface="Times New Roman"/>
              </a:rPr>
              <a:t>is </a:t>
            </a:r>
            <a:r>
              <a:rPr sz="2200" spc="45" dirty="0">
                <a:latin typeface="Times New Roman"/>
                <a:cs typeface="Times New Roman"/>
              </a:rPr>
              <a:t>prove </a:t>
            </a:r>
            <a:r>
              <a:rPr sz="2200" spc="105" dirty="0">
                <a:latin typeface="Times New Roman"/>
                <a:cs typeface="Times New Roman"/>
              </a:rPr>
              <a:t>to </a:t>
            </a:r>
            <a:r>
              <a:rPr sz="2200" spc="55" dirty="0">
                <a:latin typeface="Times New Roman"/>
                <a:cs typeface="Times New Roman"/>
              </a:rPr>
              <a:t>various </a:t>
            </a:r>
            <a:r>
              <a:rPr sz="2200" spc="85" dirty="0">
                <a:latin typeface="Times New Roman"/>
                <a:cs typeface="Times New Roman"/>
              </a:rPr>
              <a:t>kinds </a:t>
            </a:r>
            <a:r>
              <a:rPr sz="2200" spc="15" dirty="0">
                <a:latin typeface="Times New Roman"/>
                <a:cs typeface="Times New Roman"/>
              </a:rPr>
              <a:t>of </a:t>
            </a:r>
            <a:r>
              <a:rPr sz="2200" spc="50" dirty="0">
                <a:latin typeface="Times New Roman"/>
                <a:cs typeface="Times New Roman"/>
              </a:rPr>
              <a:t>risk </a:t>
            </a:r>
            <a:r>
              <a:rPr sz="2200" spc="135" dirty="0">
                <a:latin typeface="Times New Roman"/>
                <a:cs typeface="Times New Roman"/>
              </a:rPr>
              <a:t>and </a:t>
            </a:r>
            <a:r>
              <a:rPr sz="2200" spc="60" dirty="0">
                <a:latin typeface="Times New Roman"/>
                <a:cs typeface="Times New Roman"/>
              </a:rPr>
              <a:t>challenge </a:t>
            </a:r>
            <a:r>
              <a:rPr sz="2200" spc="25" dirty="0">
                <a:latin typeface="Times New Roman"/>
                <a:cs typeface="Times New Roman"/>
              </a:rPr>
              <a:t>like </a:t>
            </a:r>
            <a:r>
              <a:rPr sz="2200" spc="-5" dirty="0">
                <a:latin typeface="Times New Roman"/>
                <a:cs typeface="Times New Roman"/>
              </a:rPr>
              <a:t>– </a:t>
            </a:r>
            <a:r>
              <a:rPr sz="2200" spc="50" dirty="0">
                <a:latin typeface="Times New Roman"/>
                <a:cs typeface="Times New Roman"/>
              </a:rPr>
              <a:t>political  </a:t>
            </a:r>
            <a:r>
              <a:rPr sz="2200" spc="40" dirty="0">
                <a:latin typeface="Times New Roman"/>
                <a:cs typeface="Times New Roman"/>
              </a:rPr>
              <a:t>risk, </a:t>
            </a:r>
            <a:r>
              <a:rPr sz="2200" spc="80" dirty="0">
                <a:latin typeface="Times New Roman"/>
                <a:cs typeface="Times New Roman"/>
              </a:rPr>
              <a:t>cultural </a:t>
            </a:r>
            <a:r>
              <a:rPr sz="2200" spc="40" dirty="0">
                <a:latin typeface="Times New Roman"/>
                <a:cs typeface="Times New Roman"/>
              </a:rPr>
              <a:t>differences, </a:t>
            </a:r>
            <a:r>
              <a:rPr sz="2200" spc="75" dirty="0">
                <a:latin typeface="Times New Roman"/>
                <a:cs typeface="Times New Roman"/>
              </a:rPr>
              <a:t>changes </a:t>
            </a:r>
            <a:r>
              <a:rPr sz="2200" spc="90" dirty="0">
                <a:latin typeface="Times New Roman"/>
                <a:cs typeface="Times New Roman"/>
              </a:rPr>
              <a:t>in </a:t>
            </a:r>
            <a:r>
              <a:rPr sz="2200" spc="70" dirty="0">
                <a:latin typeface="Times New Roman"/>
                <a:cs typeface="Times New Roman"/>
              </a:rPr>
              <a:t>fashion </a:t>
            </a:r>
            <a:r>
              <a:rPr sz="2200" spc="135" dirty="0">
                <a:latin typeface="Times New Roman"/>
                <a:cs typeface="Times New Roman"/>
              </a:rPr>
              <a:t>and </a:t>
            </a:r>
            <a:r>
              <a:rPr sz="2200" spc="40" dirty="0">
                <a:latin typeface="Times New Roman"/>
                <a:cs typeface="Times New Roman"/>
              </a:rPr>
              <a:t>style </a:t>
            </a:r>
            <a:r>
              <a:rPr sz="2200" spc="15" dirty="0">
                <a:latin typeface="Times New Roman"/>
                <a:cs typeface="Times New Roman"/>
              </a:rPr>
              <a:t>of  </a:t>
            </a:r>
            <a:r>
              <a:rPr sz="2200" spc="50" dirty="0">
                <a:latin typeface="Times New Roman"/>
                <a:cs typeface="Times New Roman"/>
              </a:rPr>
              <a:t>foreign </a:t>
            </a:r>
            <a:r>
              <a:rPr sz="2200" spc="80" dirty="0">
                <a:latin typeface="Times New Roman"/>
                <a:cs typeface="Times New Roman"/>
              </a:rPr>
              <a:t>customers, </a:t>
            </a:r>
            <a:r>
              <a:rPr sz="2200" spc="120" dirty="0">
                <a:latin typeface="Times New Roman"/>
                <a:cs typeface="Times New Roman"/>
              </a:rPr>
              <a:t>sudden </a:t>
            </a:r>
            <a:r>
              <a:rPr sz="2200" spc="5" dirty="0">
                <a:latin typeface="Times New Roman"/>
                <a:cs typeface="Times New Roman"/>
              </a:rPr>
              <a:t>war, </a:t>
            </a:r>
            <a:r>
              <a:rPr sz="2200" spc="70" dirty="0">
                <a:latin typeface="Times New Roman"/>
                <a:cs typeface="Times New Roman"/>
              </a:rPr>
              <a:t>changes </a:t>
            </a:r>
            <a:r>
              <a:rPr sz="2200" spc="90" dirty="0">
                <a:latin typeface="Times New Roman"/>
                <a:cs typeface="Times New Roman"/>
              </a:rPr>
              <a:t>in </a:t>
            </a:r>
            <a:r>
              <a:rPr sz="2200" spc="85" dirty="0">
                <a:latin typeface="Times New Roman"/>
                <a:cs typeface="Times New Roman"/>
              </a:rPr>
              <a:t>government </a:t>
            </a:r>
            <a:r>
              <a:rPr sz="2200" spc="70" dirty="0">
                <a:latin typeface="Times New Roman"/>
                <a:cs typeface="Times New Roman"/>
              </a:rPr>
              <a:t>rules  </a:t>
            </a:r>
            <a:r>
              <a:rPr sz="2200" spc="135" dirty="0">
                <a:latin typeface="Times New Roman"/>
                <a:cs typeface="Times New Roman"/>
              </a:rPr>
              <a:t>and </a:t>
            </a:r>
            <a:r>
              <a:rPr sz="2200" spc="70" dirty="0">
                <a:latin typeface="Times New Roman"/>
                <a:cs typeface="Times New Roman"/>
              </a:rPr>
              <a:t>regulations, </a:t>
            </a:r>
            <a:r>
              <a:rPr sz="2200" spc="100" dirty="0">
                <a:latin typeface="Times New Roman"/>
                <a:cs typeface="Times New Roman"/>
              </a:rPr>
              <a:t>communication </a:t>
            </a:r>
            <a:r>
              <a:rPr sz="2200" spc="60" dirty="0">
                <a:latin typeface="Times New Roman"/>
                <a:cs typeface="Times New Roman"/>
              </a:rPr>
              <a:t>challenges </a:t>
            </a:r>
            <a:r>
              <a:rPr sz="2200" spc="120" dirty="0">
                <a:latin typeface="Times New Roman"/>
                <a:cs typeface="Times New Roman"/>
              </a:rPr>
              <a:t>due </a:t>
            </a:r>
            <a:r>
              <a:rPr sz="2200" spc="105" dirty="0">
                <a:latin typeface="Times New Roman"/>
                <a:cs typeface="Times New Roman"/>
              </a:rPr>
              <a:t>to </a:t>
            </a:r>
            <a:r>
              <a:rPr sz="2200" spc="65" dirty="0">
                <a:latin typeface="Times New Roman"/>
                <a:cs typeface="Times New Roman"/>
              </a:rPr>
              <a:t>language  </a:t>
            </a:r>
            <a:r>
              <a:rPr sz="2200" spc="135" dirty="0">
                <a:latin typeface="Times New Roman"/>
                <a:cs typeface="Times New Roman"/>
              </a:rPr>
              <a:t>and </a:t>
            </a:r>
            <a:r>
              <a:rPr sz="2200" spc="75" dirty="0">
                <a:latin typeface="Times New Roman"/>
                <a:cs typeface="Times New Roman"/>
              </a:rPr>
              <a:t>cultural </a:t>
            </a:r>
            <a:r>
              <a:rPr sz="2200" spc="65" dirty="0">
                <a:latin typeface="Times New Roman"/>
                <a:cs typeface="Times New Roman"/>
              </a:rPr>
              <a:t>barriers,</a:t>
            </a:r>
            <a:r>
              <a:rPr sz="2200" spc="-355" dirty="0">
                <a:latin typeface="Times New Roman"/>
                <a:cs typeface="Times New Roman"/>
              </a:rPr>
              <a:t> </a:t>
            </a:r>
            <a:r>
              <a:rPr sz="2200" spc="50" dirty="0">
                <a:latin typeface="Times New Roman"/>
                <a:cs typeface="Times New Roman"/>
              </a:rPr>
              <a:t>etc,.</a:t>
            </a:r>
            <a:endParaRPr sz="2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47800" y="609600"/>
            <a:ext cx="6305550" cy="513715"/>
          </a:xfrm>
          <a:prstGeom prst="rect">
            <a:avLst/>
          </a:prstGeom>
        </p:spPr>
        <p:txBody>
          <a:bodyPr vert="horz" wrap="square" lIns="0" tIns="13335" rIns="0" bIns="0" rtlCol="0">
            <a:spAutoFit/>
          </a:bodyPr>
          <a:lstStyle/>
          <a:p>
            <a:pPr marL="12700">
              <a:lnSpc>
                <a:spcPct val="100000"/>
              </a:lnSpc>
              <a:spcBef>
                <a:spcPts val="105"/>
              </a:spcBef>
            </a:pPr>
            <a:r>
              <a:rPr spc="-5" dirty="0"/>
              <a:t>The </a:t>
            </a:r>
            <a:r>
              <a:rPr dirty="0"/>
              <a:t>Scope of </a:t>
            </a:r>
            <a:r>
              <a:rPr spc="-10" dirty="0"/>
              <a:t>International</a:t>
            </a:r>
            <a:r>
              <a:rPr spc="-100" dirty="0"/>
              <a:t> </a:t>
            </a:r>
            <a:r>
              <a:rPr spc="-15" dirty="0"/>
              <a:t>Marketing</a:t>
            </a:r>
          </a:p>
        </p:txBody>
      </p:sp>
      <p:sp>
        <p:nvSpPr>
          <p:cNvPr id="9" name="object 9"/>
          <p:cNvSpPr txBox="1"/>
          <p:nvPr/>
        </p:nvSpPr>
        <p:spPr>
          <a:xfrm>
            <a:off x="581659" y="1409445"/>
            <a:ext cx="8190230" cy="5086985"/>
          </a:xfrm>
          <a:prstGeom prst="rect">
            <a:avLst/>
          </a:prstGeom>
        </p:spPr>
        <p:txBody>
          <a:bodyPr vert="horz" wrap="square" lIns="0" tIns="74295" rIns="0" bIns="0" rtlCol="0">
            <a:spAutoFit/>
          </a:bodyPr>
          <a:lstStyle/>
          <a:p>
            <a:pPr marL="12700" marR="6350" algn="just">
              <a:lnSpc>
                <a:spcPct val="80000"/>
              </a:lnSpc>
              <a:spcBef>
                <a:spcPts val="585"/>
              </a:spcBef>
            </a:pPr>
            <a:r>
              <a:rPr sz="2000" spc="85" dirty="0">
                <a:latin typeface="Times New Roman"/>
                <a:cs typeface="Times New Roman"/>
              </a:rPr>
              <a:t>International</a:t>
            </a:r>
            <a:r>
              <a:rPr sz="2000" spc="20" dirty="0">
                <a:latin typeface="Times New Roman"/>
                <a:cs typeface="Times New Roman"/>
              </a:rPr>
              <a:t> </a:t>
            </a:r>
            <a:r>
              <a:rPr sz="2000" spc="80" dirty="0">
                <a:latin typeface="Times New Roman"/>
                <a:cs typeface="Times New Roman"/>
              </a:rPr>
              <a:t>marketing</a:t>
            </a:r>
            <a:r>
              <a:rPr sz="2000" spc="25" dirty="0">
                <a:latin typeface="Times New Roman"/>
                <a:cs typeface="Times New Roman"/>
              </a:rPr>
              <a:t> </a:t>
            </a:r>
            <a:r>
              <a:rPr sz="2000" spc="125" dirty="0">
                <a:latin typeface="Times New Roman"/>
                <a:cs typeface="Times New Roman"/>
              </a:rPr>
              <a:t>that</a:t>
            </a:r>
            <a:r>
              <a:rPr sz="2000" spc="-25" dirty="0">
                <a:latin typeface="Times New Roman"/>
                <a:cs typeface="Times New Roman"/>
              </a:rPr>
              <a:t> </a:t>
            </a:r>
            <a:r>
              <a:rPr sz="2000" spc="15" dirty="0">
                <a:latin typeface="Times New Roman"/>
                <a:cs typeface="Times New Roman"/>
              </a:rPr>
              <a:t>is</a:t>
            </a:r>
            <a:r>
              <a:rPr sz="2000" spc="-15" dirty="0">
                <a:latin typeface="Times New Roman"/>
                <a:cs typeface="Times New Roman"/>
              </a:rPr>
              <a:t> </a:t>
            </a:r>
            <a:r>
              <a:rPr sz="2000" spc="45" dirty="0">
                <a:latin typeface="Times New Roman"/>
                <a:cs typeface="Times New Roman"/>
              </a:rPr>
              <a:t>also</a:t>
            </a:r>
            <a:r>
              <a:rPr sz="2000" spc="-20" dirty="0">
                <a:latin typeface="Times New Roman"/>
                <a:cs typeface="Times New Roman"/>
              </a:rPr>
              <a:t> </a:t>
            </a:r>
            <a:r>
              <a:rPr sz="2000" spc="85" dirty="0">
                <a:latin typeface="Times New Roman"/>
                <a:cs typeface="Times New Roman"/>
              </a:rPr>
              <a:t>known</a:t>
            </a:r>
            <a:r>
              <a:rPr sz="2000" spc="-5" dirty="0">
                <a:latin typeface="Times New Roman"/>
                <a:cs typeface="Times New Roman"/>
              </a:rPr>
              <a:t> </a:t>
            </a:r>
            <a:r>
              <a:rPr sz="2000" spc="50" dirty="0">
                <a:latin typeface="Times New Roman"/>
                <a:cs typeface="Times New Roman"/>
              </a:rPr>
              <a:t>as</a:t>
            </a:r>
            <a:r>
              <a:rPr sz="2000" spc="-15" dirty="0">
                <a:latin typeface="Times New Roman"/>
                <a:cs typeface="Times New Roman"/>
              </a:rPr>
              <a:t> </a:t>
            </a:r>
            <a:r>
              <a:rPr sz="2000" spc="40" dirty="0">
                <a:latin typeface="Times New Roman"/>
                <a:cs typeface="Times New Roman"/>
              </a:rPr>
              <a:t>global</a:t>
            </a:r>
            <a:r>
              <a:rPr sz="2000" spc="25" dirty="0">
                <a:latin typeface="Times New Roman"/>
                <a:cs typeface="Times New Roman"/>
              </a:rPr>
              <a:t> </a:t>
            </a:r>
            <a:r>
              <a:rPr sz="2000" spc="80" dirty="0">
                <a:latin typeface="Times New Roman"/>
                <a:cs typeface="Times New Roman"/>
              </a:rPr>
              <a:t>marketing</a:t>
            </a:r>
            <a:r>
              <a:rPr sz="2000" spc="25" dirty="0">
                <a:latin typeface="Times New Roman"/>
                <a:cs typeface="Times New Roman"/>
              </a:rPr>
              <a:t> </a:t>
            </a:r>
            <a:r>
              <a:rPr sz="2000" spc="85" dirty="0">
                <a:latin typeface="Times New Roman"/>
                <a:cs typeface="Times New Roman"/>
              </a:rPr>
              <a:t>has</a:t>
            </a:r>
            <a:r>
              <a:rPr sz="2000" spc="-10" dirty="0">
                <a:latin typeface="Times New Roman"/>
                <a:cs typeface="Times New Roman"/>
              </a:rPr>
              <a:t> </a:t>
            </a:r>
            <a:r>
              <a:rPr sz="2000" spc="100" dirty="0">
                <a:latin typeface="Times New Roman"/>
                <a:cs typeface="Times New Roman"/>
              </a:rPr>
              <a:t>earned  </a:t>
            </a:r>
            <a:r>
              <a:rPr sz="2000" spc="70" dirty="0">
                <a:latin typeface="Times New Roman"/>
                <a:cs typeface="Times New Roman"/>
              </a:rPr>
              <a:t>a </a:t>
            </a:r>
            <a:r>
              <a:rPr sz="2000" spc="75" dirty="0">
                <a:latin typeface="Times New Roman"/>
                <a:cs typeface="Times New Roman"/>
              </a:rPr>
              <a:t>great </a:t>
            </a:r>
            <a:r>
              <a:rPr sz="2000" spc="60" dirty="0">
                <a:latin typeface="Times New Roman"/>
                <a:cs typeface="Times New Roman"/>
              </a:rPr>
              <a:t>scope </a:t>
            </a:r>
            <a:r>
              <a:rPr sz="2000" spc="20" dirty="0">
                <a:latin typeface="Times New Roman"/>
                <a:cs typeface="Times New Roman"/>
              </a:rPr>
              <a:t>today. </a:t>
            </a:r>
            <a:r>
              <a:rPr sz="2000" spc="50" dirty="0">
                <a:latin typeface="Times New Roman"/>
                <a:cs typeface="Times New Roman"/>
              </a:rPr>
              <a:t>No </a:t>
            </a:r>
            <a:r>
              <a:rPr sz="2000" spc="65" dirty="0">
                <a:latin typeface="Times New Roman"/>
                <a:cs typeface="Times New Roman"/>
              </a:rPr>
              <a:t>business </a:t>
            </a:r>
            <a:r>
              <a:rPr sz="2000" spc="85" dirty="0">
                <a:latin typeface="Times New Roman"/>
                <a:cs typeface="Times New Roman"/>
              </a:rPr>
              <a:t>can </a:t>
            </a:r>
            <a:r>
              <a:rPr sz="2000" spc="30" dirty="0">
                <a:latin typeface="Times New Roman"/>
                <a:cs typeface="Times New Roman"/>
              </a:rPr>
              <a:t>survive </a:t>
            </a:r>
            <a:r>
              <a:rPr sz="2000" spc="75" dirty="0">
                <a:latin typeface="Times New Roman"/>
                <a:cs typeface="Times New Roman"/>
              </a:rPr>
              <a:t>in </a:t>
            </a:r>
            <a:r>
              <a:rPr sz="2000" spc="85" dirty="0">
                <a:latin typeface="Times New Roman"/>
                <a:cs typeface="Times New Roman"/>
              </a:rPr>
              <a:t>international </a:t>
            </a:r>
            <a:r>
              <a:rPr sz="2000" spc="90" dirty="0">
                <a:latin typeface="Times New Roman"/>
                <a:cs typeface="Times New Roman"/>
              </a:rPr>
              <a:t>market until  </a:t>
            </a:r>
            <a:r>
              <a:rPr sz="2000" spc="85" dirty="0">
                <a:latin typeface="Times New Roman"/>
                <a:cs typeface="Times New Roman"/>
              </a:rPr>
              <a:t>they </a:t>
            </a:r>
            <a:r>
              <a:rPr sz="2000" spc="20" dirty="0">
                <a:latin typeface="Times New Roman"/>
                <a:cs typeface="Times New Roman"/>
              </a:rPr>
              <a:t>don’t </a:t>
            </a:r>
            <a:r>
              <a:rPr sz="2000" spc="40" dirty="0">
                <a:latin typeface="Times New Roman"/>
                <a:cs typeface="Times New Roman"/>
              </a:rPr>
              <a:t>have </a:t>
            </a:r>
            <a:r>
              <a:rPr sz="2000" spc="85" dirty="0">
                <a:latin typeface="Times New Roman"/>
                <a:cs typeface="Times New Roman"/>
              </a:rPr>
              <a:t>internal </a:t>
            </a:r>
            <a:r>
              <a:rPr sz="2000" spc="80" dirty="0">
                <a:latin typeface="Times New Roman"/>
                <a:cs typeface="Times New Roman"/>
              </a:rPr>
              <a:t>marketing </a:t>
            </a:r>
            <a:r>
              <a:rPr sz="2000" spc="70" dirty="0">
                <a:latin typeface="Times New Roman"/>
                <a:cs typeface="Times New Roman"/>
              </a:rPr>
              <a:t>plan. </a:t>
            </a:r>
            <a:r>
              <a:rPr sz="2000" spc="80" dirty="0">
                <a:latin typeface="Times New Roman"/>
                <a:cs typeface="Times New Roman"/>
              </a:rPr>
              <a:t>Thanks </a:t>
            </a:r>
            <a:r>
              <a:rPr sz="2000" spc="95" dirty="0">
                <a:latin typeface="Times New Roman"/>
                <a:cs typeface="Times New Roman"/>
              </a:rPr>
              <a:t>to </a:t>
            </a:r>
            <a:r>
              <a:rPr sz="2000" spc="55" dirty="0">
                <a:latin typeface="Times New Roman"/>
                <a:cs typeface="Times New Roman"/>
              </a:rPr>
              <a:t>globalization, </a:t>
            </a:r>
            <a:r>
              <a:rPr sz="2000" spc="120" dirty="0">
                <a:latin typeface="Times New Roman"/>
                <a:cs typeface="Times New Roman"/>
              </a:rPr>
              <a:t>the  </a:t>
            </a:r>
            <a:r>
              <a:rPr sz="2000" spc="80" dirty="0">
                <a:latin typeface="Times New Roman"/>
                <a:cs typeface="Times New Roman"/>
              </a:rPr>
              <a:t>marketing </a:t>
            </a:r>
            <a:r>
              <a:rPr sz="2000" spc="60" dirty="0">
                <a:latin typeface="Times New Roman"/>
                <a:cs typeface="Times New Roman"/>
              </a:rPr>
              <a:t>strategies </a:t>
            </a:r>
            <a:r>
              <a:rPr sz="2000" spc="15" dirty="0">
                <a:latin typeface="Times New Roman"/>
                <a:cs typeface="Times New Roman"/>
              </a:rPr>
              <a:t>of </a:t>
            </a:r>
            <a:r>
              <a:rPr sz="2000" spc="60" dirty="0">
                <a:latin typeface="Times New Roman"/>
                <a:cs typeface="Times New Roman"/>
              </a:rPr>
              <a:t>today </a:t>
            </a:r>
            <a:r>
              <a:rPr sz="2000" spc="70" dirty="0">
                <a:latin typeface="Times New Roman"/>
                <a:cs typeface="Times New Roman"/>
              </a:rPr>
              <a:t>are </a:t>
            </a:r>
            <a:r>
              <a:rPr sz="2000" spc="125" dirty="0">
                <a:latin typeface="Times New Roman"/>
                <a:cs typeface="Times New Roman"/>
              </a:rPr>
              <a:t>not </a:t>
            </a:r>
            <a:r>
              <a:rPr sz="2000" spc="70" dirty="0">
                <a:latin typeface="Times New Roman"/>
                <a:cs typeface="Times New Roman"/>
              </a:rPr>
              <a:t>limited </a:t>
            </a:r>
            <a:r>
              <a:rPr sz="2000" spc="95" dirty="0">
                <a:latin typeface="Times New Roman"/>
                <a:cs typeface="Times New Roman"/>
              </a:rPr>
              <a:t>to </a:t>
            </a:r>
            <a:r>
              <a:rPr sz="2000" spc="40" dirty="0">
                <a:latin typeface="Times New Roman"/>
                <a:cs typeface="Times New Roman"/>
              </a:rPr>
              <a:t>stay </a:t>
            </a:r>
            <a:r>
              <a:rPr sz="2000" spc="75" dirty="0">
                <a:latin typeface="Times New Roman"/>
                <a:cs typeface="Times New Roman"/>
              </a:rPr>
              <a:t>confined </a:t>
            </a:r>
            <a:r>
              <a:rPr sz="2000" spc="80" dirty="0">
                <a:latin typeface="Times New Roman"/>
                <a:cs typeface="Times New Roman"/>
              </a:rPr>
              <a:t>within </a:t>
            </a:r>
            <a:r>
              <a:rPr sz="2000" spc="120" dirty="0">
                <a:latin typeface="Times New Roman"/>
                <a:cs typeface="Times New Roman"/>
              </a:rPr>
              <a:t>the  </a:t>
            </a:r>
            <a:r>
              <a:rPr sz="2000" spc="80" dirty="0">
                <a:latin typeface="Times New Roman"/>
                <a:cs typeface="Times New Roman"/>
              </a:rPr>
              <a:t>borders </a:t>
            </a:r>
            <a:r>
              <a:rPr sz="2000" spc="15" dirty="0">
                <a:latin typeface="Times New Roman"/>
                <a:cs typeface="Times New Roman"/>
              </a:rPr>
              <a:t>of </a:t>
            </a:r>
            <a:r>
              <a:rPr sz="2000" spc="70" dirty="0">
                <a:latin typeface="Times New Roman"/>
                <a:cs typeface="Times New Roman"/>
              </a:rPr>
              <a:t>a </a:t>
            </a:r>
            <a:r>
              <a:rPr sz="2000" spc="50" dirty="0">
                <a:latin typeface="Times New Roman"/>
                <a:cs typeface="Times New Roman"/>
              </a:rPr>
              <a:t>country. </a:t>
            </a:r>
            <a:r>
              <a:rPr sz="2000" spc="75" dirty="0">
                <a:latin typeface="Times New Roman"/>
                <a:cs typeface="Times New Roman"/>
              </a:rPr>
              <a:t>Instead, </a:t>
            </a:r>
            <a:r>
              <a:rPr sz="2000" spc="125" dirty="0">
                <a:latin typeface="Times New Roman"/>
                <a:cs typeface="Times New Roman"/>
              </a:rPr>
              <a:t>the </a:t>
            </a:r>
            <a:r>
              <a:rPr sz="2000" spc="50" dirty="0">
                <a:latin typeface="Times New Roman"/>
                <a:cs typeface="Times New Roman"/>
              </a:rPr>
              <a:t>world </a:t>
            </a:r>
            <a:r>
              <a:rPr sz="2000" spc="15" dirty="0">
                <a:latin typeface="Times New Roman"/>
                <a:cs typeface="Times New Roman"/>
              </a:rPr>
              <a:t>is </a:t>
            </a:r>
            <a:r>
              <a:rPr sz="2000" spc="25" dirty="0">
                <a:latin typeface="Times New Roman"/>
                <a:cs typeface="Times New Roman"/>
              </a:rPr>
              <a:t>like </a:t>
            </a:r>
            <a:r>
              <a:rPr sz="2000" spc="114" dirty="0">
                <a:latin typeface="Times New Roman"/>
                <a:cs typeface="Times New Roman"/>
              </a:rPr>
              <a:t>an </a:t>
            </a:r>
            <a:r>
              <a:rPr sz="2000" spc="105" dirty="0">
                <a:latin typeface="Times New Roman"/>
                <a:cs typeface="Times New Roman"/>
              </a:rPr>
              <a:t>open </a:t>
            </a:r>
            <a:r>
              <a:rPr sz="2000" spc="90" dirty="0">
                <a:latin typeface="Times New Roman"/>
                <a:cs typeface="Times New Roman"/>
              </a:rPr>
              <a:t>market </a:t>
            </a:r>
            <a:r>
              <a:rPr sz="2000" spc="35" dirty="0">
                <a:latin typeface="Times New Roman"/>
                <a:cs typeface="Times New Roman"/>
              </a:rPr>
              <a:t>for  </a:t>
            </a:r>
            <a:r>
              <a:rPr sz="2000" spc="80" dirty="0">
                <a:latin typeface="Times New Roman"/>
                <a:cs typeface="Times New Roman"/>
              </a:rPr>
              <a:t>marketers</a:t>
            </a:r>
            <a:r>
              <a:rPr sz="2000" spc="-15" dirty="0">
                <a:latin typeface="Times New Roman"/>
                <a:cs typeface="Times New Roman"/>
              </a:rPr>
              <a:t> </a:t>
            </a:r>
            <a:r>
              <a:rPr sz="2000" spc="114" dirty="0">
                <a:latin typeface="Times New Roman"/>
                <a:cs typeface="Times New Roman"/>
              </a:rPr>
              <a:t>and</a:t>
            </a:r>
            <a:r>
              <a:rPr sz="2000" spc="20" dirty="0">
                <a:latin typeface="Times New Roman"/>
                <a:cs typeface="Times New Roman"/>
              </a:rPr>
              <a:t> </a:t>
            </a:r>
            <a:r>
              <a:rPr sz="2000" spc="80" dirty="0">
                <a:latin typeface="Times New Roman"/>
                <a:cs typeface="Times New Roman"/>
              </a:rPr>
              <a:t>they</a:t>
            </a:r>
            <a:r>
              <a:rPr sz="2000" spc="-30" dirty="0">
                <a:latin typeface="Times New Roman"/>
                <a:cs typeface="Times New Roman"/>
              </a:rPr>
              <a:t> </a:t>
            </a:r>
            <a:r>
              <a:rPr sz="2000" spc="85" dirty="0">
                <a:latin typeface="Times New Roman"/>
                <a:cs typeface="Times New Roman"/>
              </a:rPr>
              <a:t>can</a:t>
            </a:r>
            <a:r>
              <a:rPr sz="2000" spc="-20" dirty="0">
                <a:latin typeface="Times New Roman"/>
                <a:cs typeface="Times New Roman"/>
              </a:rPr>
              <a:t> </a:t>
            </a:r>
            <a:r>
              <a:rPr sz="2000" spc="100" dirty="0">
                <a:latin typeface="Times New Roman"/>
                <a:cs typeface="Times New Roman"/>
              </a:rPr>
              <a:t>enter</a:t>
            </a:r>
            <a:r>
              <a:rPr sz="2000" spc="-55" dirty="0">
                <a:latin typeface="Times New Roman"/>
                <a:cs typeface="Times New Roman"/>
              </a:rPr>
              <a:t> </a:t>
            </a:r>
            <a:r>
              <a:rPr sz="2000" spc="55" dirty="0">
                <a:latin typeface="Times New Roman"/>
                <a:cs typeface="Times New Roman"/>
              </a:rPr>
              <a:t>whichever</a:t>
            </a:r>
            <a:r>
              <a:rPr sz="2000" spc="-70" dirty="0">
                <a:latin typeface="Times New Roman"/>
                <a:cs typeface="Times New Roman"/>
              </a:rPr>
              <a:t> </a:t>
            </a:r>
            <a:r>
              <a:rPr sz="2000" spc="95" dirty="0">
                <a:latin typeface="Times New Roman"/>
                <a:cs typeface="Times New Roman"/>
              </a:rPr>
              <a:t>market</a:t>
            </a:r>
            <a:r>
              <a:rPr sz="2000" spc="-30" dirty="0">
                <a:latin typeface="Times New Roman"/>
                <a:cs typeface="Times New Roman"/>
              </a:rPr>
              <a:t> </a:t>
            </a:r>
            <a:r>
              <a:rPr sz="2000" spc="80" dirty="0">
                <a:latin typeface="Times New Roman"/>
                <a:cs typeface="Times New Roman"/>
              </a:rPr>
              <a:t>they</a:t>
            </a:r>
            <a:r>
              <a:rPr sz="2000" spc="-45" dirty="0">
                <a:latin typeface="Times New Roman"/>
                <a:cs typeface="Times New Roman"/>
              </a:rPr>
              <a:t> </a:t>
            </a:r>
            <a:r>
              <a:rPr sz="2000" spc="75" dirty="0">
                <a:latin typeface="Times New Roman"/>
                <a:cs typeface="Times New Roman"/>
              </a:rPr>
              <a:t>want.</a:t>
            </a:r>
            <a:r>
              <a:rPr sz="2000" spc="10" dirty="0">
                <a:latin typeface="Times New Roman"/>
                <a:cs typeface="Times New Roman"/>
              </a:rPr>
              <a:t> </a:t>
            </a:r>
            <a:r>
              <a:rPr sz="2000" spc="90" dirty="0">
                <a:latin typeface="Times New Roman"/>
                <a:cs typeface="Times New Roman"/>
              </a:rPr>
              <a:t>In</a:t>
            </a:r>
            <a:r>
              <a:rPr sz="2000" spc="-20" dirty="0">
                <a:latin typeface="Times New Roman"/>
                <a:cs typeface="Times New Roman"/>
              </a:rPr>
              <a:t> </a:t>
            </a:r>
            <a:r>
              <a:rPr sz="2000" spc="110" dirty="0">
                <a:latin typeface="Times New Roman"/>
                <a:cs typeface="Times New Roman"/>
              </a:rPr>
              <a:t>other</a:t>
            </a:r>
            <a:r>
              <a:rPr sz="2000" spc="-55" dirty="0">
                <a:latin typeface="Times New Roman"/>
                <a:cs typeface="Times New Roman"/>
              </a:rPr>
              <a:t> </a:t>
            </a:r>
            <a:r>
              <a:rPr sz="2000" spc="45" dirty="0">
                <a:latin typeface="Times New Roman"/>
                <a:cs typeface="Times New Roman"/>
              </a:rPr>
              <a:t>words,  </a:t>
            </a:r>
            <a:r>
              <a:rPr sz="2000" spc="125" dirty="0">
                <a:latin typeface="Times New Roman"/>
                <a:cs typeface="Times New Roman"/>
              </a:rPr>
              <a:t>the </a:t>
            </a:r>
            <a:r>
              <a:rPr sz="2000" spc="55" dirty="0">
                <a:latin typeface="Times New Roman"/>
                <a:cs typeface="Times New Roman"/>
              </a:rPr>
              <a:t>scope </a:t>
            </a:r>
            <a:r>
              <a:rPr sz="2000" spc="15" dirty="0">
                <a:latin typeface="Times New Roman"/>
                <a:cs typeface="Times New Roman"/>
              </a:rPr>
              <a:t>of </a:t>
            </a:r>
            <a:r>
              <a:rPr sz="2000" spc="85" dirty="0">
                <a:latin typeface="Times New Roman"/>
                <a:cs typeface="Times New Roman"/>
              </a:rPr>
              <a:t>international </a:t>
            </a:r>
            <a:r>
              <a:rPr sz="2000" spc="80" dirty="0">
                <a:latin typeface="Times New Roman"/>
                <a:cs typeface="Times New Roman"/>
              </a:rPr>
              <a:t>marketing has </a:t>
            </a:r>
            <a:r>
              <a:rPr sz="2000" spc="60" dirty="0">
                <a:latin typeface="Times New Roman"/>
                <a:cs typeface="Times New Roman"/>
              </a:rPr>
              <a:t>grown </a:t>
            </a:r>
            <a:r>
              <a:rPr sz="2000" spc="15" dirty="0">
                <a:latin typeface="Times New Roman"/>
                <a:cs typeface="Times New Roman"/>
              </a:rPr>
              <a:t>wildly </a:t>
            </a:r>
            <a:r>
              <a:rPr sz="2000" spc="130" dirty="0">
                <a:latin typeface="Times New Roman"/>
                <a:cs typeface="Times New Roman"/>
              </a:rPr>
              <a:t>than </a:t>
            </a:r>
            <a:r>
              <a:rPr sz="2000" spc="70" dirty="0">
                <a:latin typeface="Times New Roman"/>
                <a:cs typeface="Times New Roman"/>
              </a:rPr>
              <a:t>it </a:t>
            </a:r>
            <a:r>
              <a:rPr sz="2000" spc="30" dirty="0">
                <a:latin typeface="Times New Roman"/>
                <a:cs typeface="Times New Roman"/>
              </a:rPr>
              <a:t>was </a:t>
            </a:r>
            <a:r>
              <a:rPr sz="2000" spc="85" dirty="0">
                <a:latin typeface="Times New Roman"/>
                <a:cs typeface="Times New Roman"/>
              </a:rPr>
              <a:t>in </a:t>
            </a:r>
            <a:r>
              <a:rPr sz="2000" spc="120" dirty="0">
                <a:latin typeface="Times New Roman"/>
                <a:cs typeface="Times New Roman"/>
              </a:rPr>
              <a:t>the  </a:t>
            </a:r>
            <a:r>
              <a:rPr sz="2000" spc="75" dirty="0">
                <a:latin typeface="Times New Roman"/>
                <a:cs typeface="Times New Roman"/>
              </a:rPr>
              <a:t>past. </a:t>
            </a:r>
            <a:r>
              <a:rPr sz="2000" spc="85" dirty="0">
                <a:latin typeface="Times New Roman"/>
                <a:cs typeface="Times New Roman"/>
              </a:rPr>
              <a:t>Promoting </a:t>
            </a:r>
            <a:r>
              <a:rPr sz="2000" spc="70" dirty="0">
                <a:latin typeface="Times New Roman"/>
                <a:cs typeface="Times New Roman"/>
              </a:rPr>
              <a:t>a </a:t>
            </a:r>
            <a:r>
              <a:rPr sz="2000" spc="100" dirty="0">
                <a:latin typeface="Times New Roman"/>
                <a:cs typeface="Times New Roman"/>
              </a:rPr>
              <a:t>product </a:t>
            </a:r>
            <a:r>
              <a:rPr sz="2000" spc="70" dirty="0">
                <a:latin typeface="Times New Roman"/>
                <a:cs typeface="Times New Roman"/>
              </a:rPr>
              <a:t>internationally </a:t>
            </a:r>
            <a:r>
              <a:rPr sz="2000" spc="15" dirty="0">
                <a:latin typeface="Times New Roman"/>
                <a:cs typeface="Times New Roman"/>
              </a:rPr>
              <a:t>is </a:t>
            </a:r>
            <a:r>
              <a:rPr sz="2000" spc="50" dirty="0">
                <a:latin typeface="Times New Roman"/>
                <a:cs typeface="Times New Roman"/>
              </a:rPr>
              <a:t>rising </a:t>
            </a:r>
            <a:r>
              <a:rPr sz="2000" spc="120" dirty="0">
                <a:latin typeface="Times New Roman"/>
                <a:cs typeface="Times New Roman"/>
              </a:rPr>
              <a:t>up </a:t>
            </a:r>
            <a:r>
              <a:rPr sz="2000" spc="75" dirty="0">
                <a:latin typeface="Times New Roman"/>
                <a:cs typeface="Times New Roman"/>
              </a:rPr>
              <a:t>Indonesia, </a:t>
            </a:r>
            <a:r>
              <a:rPr sz="2000" spc="60" dirty="0">
                <a:latin typeface="Times New Roman"/>
                <a:cs typeface="Times New Roman"/>
              </a:rPr>
              <a:t>China,  </a:t>
            </a:r>
            <a:r>
              <a:rPr sz="2000" spc="65" dirty="0">
                <a:latin typeface="Times New Roman"/>
                <a:cs typeface="Times New Roman"/>
              </a:rPr>
              <a:t>India, </a:t>
            </a:r>
            <a:r>
              <a:rPr sz="2000" spc="5" dirty="0">
                <a:latin typeface="Times New Roman"/>
                <a:cs typeface="Times New Roman"/>
              </a:rPr>
              <a:t>Mexico, </a:t>
            </a:r>
            <a:r>
              <a:rPr sz="2000" spc="20" dirty="0">
                <a:latin typeface="Times New Roman"/>
                <a:cs typeface="Times New Roman"/>
              </a:rPr>
              <a:t>Korea, </a:t>
            </a:r>
            <a:r>
              <a:rPr sz="2000" spc="35" dirty="0">
                <a:latin typeface="Times New Roman"/>
                <a:cs typeface="Times New Roman"/>
              </a:rPr>
              <a:t>Chile, </a:t>
            </a:r>
            <a:r>
              <a:rPr sz="2000" spc="50" dirty="0">
                <a:latin typeface="Times New Roman"/>
                <a:cs typeface="Times New Roman"/>
              </a:rPr>
              <a:t>Argentina, </a:t>
            </a:r>
            <a:r>
              <a:rPr sz="2000" spc="114" dirty="0">
                <a:latin typeface="Times New Roman"/>
                <a:cs typeface="Times New Roman"/>
              </a:rPr>
              <a:t>and </a:t>
            </a:r>
            <a:r>
              <a:rPr sz="2000" spc="10" dirty="0">
                <a:latin typeface="Times New Roman"/>
                <a:cs typeface="Times New Roman"/>
              </a:rPr>
              <a:t>Brazil </a:t>
            </a:r>
            <a:r>
              <a:rPr sz="2000" spc="85" dirty="0">
                <a:latin typeface="Times New Roman"/>
                <a:cs typeface="Times New Roman"/>
              </a:rPr>
              <a:t>in </a:t>
            </a:r>
            <a:r>
              <a:rPr sz="2000" spc="120" dirty="0">
                <a:latin typeface="Times New Roman"/>
                <a:cs typeface="Times New Roman"/>
              </a:rPr>
              <a:t>the </a:t>
            </a:r>
            <a:r>
              <a:rPr sz="2000" spc="70" dirty="0">
                <a:latin typeface="Times New Roman"/>
                <a:cs typeface="Times New Roman"/>
              </a:rPr>
              <a:t>form </a:t>
            </a:r>
            <a:r>
              <a:rPr sz="2000" spc="15" dirty="0">
                <a:latin typeface="Times New Roman"/>
                <a:cs typeface="Times New Roman"/>
              </a:rPr>
              <a:t>of </a:t>
            </a:r>
            <a:r>
              <a:rPr sz="2000" spc="80" dirty="0">
                <a:latin typeface="Times New Roman"/>
                <a:cs typeface="Times New Roman"/>
              </a:rPr>
              <a:t>new </a:t>
            </a:r>
            <a:r>
              <a:rPr sz="2000" spc="114" dirty="0">
                <a:latin typeface="Times New Roman"/>
                <a:cs typeface="Times New Roman"/>
              </a:rPr>
              <a:t>and  </a:t>
            </a:r>
            <a:r>
              <a:rPr sz="2000" spc="85" dirty="0">
                <a:latin typeface="Times New Roman"/>
                <a:cs typeface="Times New Roman"/>
              </a:rPr>
              <a:t>potential </a:t>
            </a:r>
            <a:r>
              <a:rPr sz="2000" spc="70" dirty="0">
                <a:latin typeface="Times New Roman"/>
                <a:cs typeface="Times New Roman"/>
              </a:rPr>
              <a:t>markets. </a:t>
            </a:r>
            <a:r>
              <a:rPr sz="2000" spc="20" dirty="0">
                <a:latin typeface="Times New Roman"/>
                <a:cs typeface="Times New Roman"/>
              </a:rPr>
              <a:t>Moreover, </a:t>
            </a:r>
            <a:r>
              <a:rPr sz="2000" spc="70" dirty="0">
                <a:latin typeface="Times New Roman"/>
                <a:cs typeface="Times New Roman"/>
              </a:rPr>
              <a:t>increased </a:t>
            </a:r>
            <a:r>
              <a:rPr sz="2000" spc="60" dirty="0">
                <a:latin typeface="Times New Roman"/>
                <a:cs typeface="Times New Roman"/>
              </a:rPr>
              <a:t>power </a:t>
            </a:r>
            <a:r>
              <a:rPr sz="2000" spc="15" dirty="0">
                <a:latin typeface="Times New Roman"/>
                <a:cs typeface="Times New Roman"/>
              </a:rPr>
              <a:t>of </a:t>
            </a:r>
            <a:r>
              <a:rPr sz="2000" spc="75" dirty="0">
                <a:latin typeface="Times New Roman"/>
                <a:cs typeface="Times New Roman"/>
              </a:rPr>
              <a:t>purchasing </a:t>
            </a:r>
            <a:r>
              <a:rPr sz="2000" spc="114" dirty="0">
                <a:latin typeface="Times New Roman"/>
                <a:cs typeface="Times New Roman"/>
              </a:rPr>
              <a:t>and </a:t>
            </a:r>
            <a:r>
              <a:rPr sz="2000" spc="40" dirty="0">
                <a:latin typeface="Times New Roman"/>
                <a:cs typeface="Times New Roman"/>
              </a:rPr>
              <a:t>ever  </a:t>
            </a:r>
            <a:r>
              <a:rPr sz="2000" spc="75" dirty="0">
                <a:latin typeface="Times New Roman"/>
                <a:cs typeface="Times New Roman"/>
              </a:rPr>
              <a:t>changing </a:t>
            </a:r>
            <a:r>
              <a:rPr sz="2000" spc="90" dirty="0">
                <a:latin typeface="Times New Roman"/>
                <a:cs typeface="Times New Roman"/>
              </a:rPr>
              <a:t>customer </a:t>
            </a:r>
            <a:r>
              <a:rPr sz="2000" spc="85" dirty="0">
                <a:latin typeface="Times New Roman"/>
                <a:cs typeface="Times New Roman"/>
              </a:rPr>
              <a:t>taste </a:t>
            </a:r>
            <a:r>
              <a:rPr sz="2000" spc="65" dirty="0">
                <a:latin typeface="Times New Roman"/>
                <a:cs typeface="Times New Roman"/>
              </a:rPr>
              <a:t>along </a:t>
            </a:r>
            <a:r>
              <a:rPr sz="2000" spc="80" dirty="0">
                <a:latin typeface="Times New Roman"/>
                <a:cs typeface="Times New Roman"/>
              </a:rPr>
              <a:t>with </a:t>
            </a:r>
            <a:r>
              <a:rPr sz="2000" spc="125" dirty="0">
                <a:latin typeface="Times New Roman"/>
                <a:cs typeface="Times New Roman"/>
              </a:rPr>
              <a:t>the </a:t>
            </a:r>
            <a:r>
              <a:rPr sz="2000" spc="60" dirty="0">
                <a:latin typeface="Times New Roman"/>
                <a:cs typeface="Times New Roman"/>
              </a:rPr>
              <a:t>assistance </a:t>
            </a:r>
            <a:r>
              <a:rPr sz="2000" spc="85" dirty="0">
                <a:latin typeface="Times New Roman"/>
                <a:cs typeface="Times New Roman"/>
              </a:rPr>
              <a:t>in </a:t>
            </a:r>
            <a:r>
              <a:rPr sz="2000" spc="60" dirty="0">
                <a:latin typeface="Times New Roman"/>
                <a:cs typeface="Times New Roman"/>
              </a:rPr>
              <a:t>gaining  </a:t>
            </a:r>
            <a:r>
              <a:rPr sz="2000" spc="120" dirty="0">
                <a:latin typeface="Times New Roman"/>
                <a:cs typeface="Times New Roman"/>
              </a:rPr>
              <a:t>the  </a:t>
            </a:r>
            <a:r>
              <a:rPr sz="2000" spc="55" dirty="0">
                <a:latin typeface="Times New Roman"/>
                <a:cs typeface="Times New Roman"/>
              </a:rPr>
              <a:t>knowledge </a:t>
            </a:r>
            <a:r>
              <a:rPr sz="2000" spc="100" dirty="0">
                <a:latin typeface="Times New Roman"/>
                <a:cs typeface="Times New Roman"/>
              </a:rPr>
              <a:t>about </a:t>
            </a:r>
            <a:r>
              <a:rPr sz="2000" spc="95" dirty="0">
                <a:latin typeface="Times New Roman"/>
                <a:cs typeface="Times New Roman"/>
              </a:rPr>
              <a:t>these </a:t>
            </a:r>
            <a:r>
              <a:rPr sz="2000" spc="85" dirty="0">
                <a:latin typeface="Times New Roman"/>
                <a:cs typeface="Times New Roman"/>
              </a:rPr>
              <a:t>taste has </a:t>
            </a:r>
            <a:r>
              <a:rPr sz="2000" spc="80" dirty="0">
                <a:latin typeface="Times New Roman"/>
                <a:cs typeface="Times New Roman"/>
              </a:rPr>
              <a:t>changed </a:t>
            </a:r>
            <a:r>
              <a:rPr sz="2000" spc="125" dirty="0">
                <a:latin typeface="Times New Roman"/>
                <a:cs typeface="Times New Roman"/>
              </a:rPr>
              <a:t>the </a:t>
            </a:r>
            <a:r>
              <a:rPr sz="2000" spc="85" dirty="0">
                <a:latin typeface="Times New Roman"/>
                <a:cs typeface="Times New Roman"/>
              </a:rPr>
              <a:t>shape </a:t>
            </a:r>
            <a:r>
              <a:rPr sz="2000" spc="15" dirty="0">
                <a:latin typeface="Times New Roman"/>
                <a:cs typeface="Times New Roman"/>
              </a:rPr>
              <a:t>of </a:t>
            </a:r>
            <a:r>
              <a:rPr sz="2000" spc="125" dirty="0">
                <a:latin typeface="Times New Roman"/>
                <a:cs typeface="Times New Roman"/>
              </a:rPr>
              <a:t>the </a:t>
            </a:r>
            <a:r>
              <a:rPr sz="2000" spc="50" dirty="0">
                <a:latin typeface="Times New Roman"/>
                <a:cs typeface="Times New Roman"/>
              </a:rPr>
              <a:t>world  </a:t>
            </a:r>
            <a:r>
              <a:rPr sz="2000" spc="55" dirty="0">
                <a:latin typeface="Times New Roman"/>
                <a:cs typeface="Times New Roman"/>
              </a:rPr>
              <a:t>altogether.</a:t>
            </a:r>
            <a:endParaRPr sz="2000">
              <a:latin typeface="Times New Roman"/>
              <a:cs typeface="Times New Roman"/>
            </a:endParaRPr>
          </a:p>
          <a:p>
            <a:pPr>
              <a:lnSpc>
                <a:spcPct val="100000"/>
              </a:lnSpc>
            </a:pPr>
            <a:endParaRPr sz="2500">
              <a:latin typeface="Times New Roman"/>
              <a:cs typeface="Times New Roman"/>
            </a:endParaRPr>
          </a:p>
          <a:p>
            <a:pPr marL="12700" marR="5080" algn="just">
              <a:lnSpc>
                <a:spcPct val="80000"/>
              </a:lnSpc>
              <a:spcBef>
                <a:spcPts val="5"/>
              </a:spcBef>
            </a:pPr>
            <a:r>
              <a:rPr sz="2000" spc="25" dirty="0">
                <a:latin typeface="Times New Roman"/>
                <a:cs typeface="Times New Roman"/>
              </a:rPr>
              <a:t>Since</a:t>
            </a:r>
            <a:r>
              <a:rPr sz="2000" spc="-60" dirty="0">
                <a:latin typeface="Times New Roman"/>
                <a:cs typeface="Times New Roman"/>
              </a:rPr>
              <a:t> </a:t>
            </a:r>
            <a:r>
              <a:rPr sz="2000" spc="125" dirty="0">
                <a:latin typeface="Times New Roman"/>
                <a:cs typeface="Times New Roman"/>
              </a:rPr>
              <a:t>the</a:t>
            </a:r>
            <a:r>
              <a:rPr sz="2000" spc="-55" dirty="0">
                <a:latin typeface="Times New Roman"/>
                <a:cs typeface="Times New Roman"/>
              </a:rPr>
              <a:t> </a:t>
            </a:r>
            <a:r>
              <a:rPr sz="2000" spc="120" dirty="0">
                <a:latin typeface="Times New Roman"/>
                <a:cs typeface="Times New Roman"/>
              </a:rPr>
              <a:t>number</a:t>
            </a:r>
            <a:r>
              <a:rPr sz="2000" spc="-90" dirty="0">
                <a:latin typeface="Times New Roman"/>
                <a:cs typeface="Times New Roman"/>
              </a:rPr>
              <a:t> </a:t>
            </a:r>
            <a:r>
              <a:rPr sz="2000" spc="15" dirty="0">
                <a:latin typeface="Times New Roman"/>
                <a:cs typeface="Times New Roman"/>
              </a:rPr>
              <a:t>of</a:t>
            </a:r>
            <a:r>
              <a:rPr sz="2000" spc="45" dirty="0">
                <a:latin typeface="Times New Roman"/>
                <a:cs typeface="Times New Roman"/>
              </a:rPr>
              <a:t> </a:t>
            </a:r>
            <a:r>
              <a:rPr sz="2000" spc="80" dirty="0">
                <a:latin typeface="Times New Roman"/>
                <a:cs typeface="Times New Roman"/>
              </a:rPr>
              <a:t>potential</a:t>
            </a:r>
            <a:r>
              <a:rPr sz="2000" spc="10" dirty="0">
                <a:latin typeface="Times New Roman"/>
                <a:cs typeface="Times New Roman"/>
              </a:rPr>
              <a:t> </a:t>
            </a:r>
            <a:r>
              <a:rPr sz="2000" spc="85" dirty="0">
                <a:latin typeface="Times New Roman"/>
                <a:cs typeface="Times New Roman"/>
              </a:rPr>
              <a:t>markets</a:t>
            </a:r>
            <a:r>
              <a:rPr sz="2000" spc="-40" dirty="0">
                <a:latin typeface="Times New Roman"/>
                <a:cs typeface="Times New Roman"/>
              </a:rPr>
              <a:t> </a:t>
            </a:r>
            <a:r>
              <a:rPr sz="2000" spc="20" dirty="0">
                <a:latin typeface="Times New Roman"/>
                <a:cs typeface="Times New Roman"/>
              </a:rPr>
              <a:t>is</a:t>
            </a:r>
            <a:r>
              <a:rPr sz="2000" spc="-50" dirty="0">
                <a:latin typeface="Times New Roman"/>
                <a:cs typeface="Times New Roman"/>
              </a:rPr>
              <a:t> </a:t>
            </a:r>
            <a:r>
              <a:rPr sz="2000" spc="30" dirty="0">
                <a:latin typeface="Times New Roman"/>
                <a:cs typeface="Times New Roman"/>
              </a:rPr>
              <a:t>growing,</a:t>
            </a:r>
            <a:r>
              <a:rPr sz="2000" spc="-15" dirty="0">
                <a:latin typeface="Times New Roman"/>
                <a:cs typeface="Times New Roman"/>
              </a:rPr>
              <a:t> </a:t>
            </a:r>
            <a:r>
              <a:rPr sz="2000" spc="55" dirty="0">
                <a:latin typeface="Times New Roman"/>
                <a:cs typeface="Times New Roman"/>
              </a:rPr>
              <a:t>so</a:t>
            </a:r>
            <a:r>
              <a:rPr sz="2000" spc="-45" dirty="0">
                <a:latin typeface="Times New Roman"/>
                <a:cs typeface="Times New Roman"/>
              </a:rPr>
              <a:t> </a:t>
            </a:r>
            <a:r>
              <a:rPr sz="2000" spc="70" dirty="0">
                <a:latin typeface="Times New Roman"/>
                <a:cs typeface="Times New Roman"/>
              </a:rPr>
              <a:t>it</a:t>
            </a:r>
            <a:r>
              <a:rPr sz="2000" spc="-55" dirty="0">
                <a:latin typeface="Times New Roman"/>
                <a:cs typeface="Times New Roman"/>
              </a:rPr>
              <a:t> </a:t>
            </a:r>
            <a:r>
              <a:rPr sz="2000" spc="20" dirty="0">
                <a:latin typeface="Times New Roman"/>
                <a:cs typeface="Times New Roman"/>
              </a:rPr>
              <a:t>is</a:t>
            </a:r>
            <a:r>
              <a:rPr sz="2000" spc="-25" dirty="0">
                <a:latin typeface="Times New Roman"/>
                <a:cs typeface="Times New Roman"/>
              </a:rPr>
              <a:t> </a:t>
            </a:r>
            <a:r>
              <a:rPr sz="2000" spc="105" dirty="0">
                <a:latin typeface="Times New Roman"/>
                <a:cs typeface="Times New Roman"/>
              </a:rPr>
              <a:t>important</a:t>
            </a:r>
            <a:r>
              <a:rPr sz="2000" spc="-70" dirty="0">
                <a:latin typeface="Times New Roman"/>
                <a:cs typeface="Times New Roman"/>
              </a:rPr>
              <a:t> </a:t>
            </a:r>
            <a:r>
              <a:rPr sz="2000" spc="30" dirty="0">
                <a:latin typeface="Times New Roman"/>
                <a:cs typeface="Times New Roman"/>
              </a:rPr>
              <a:t>for</a:t>
            </a:r>
            <a:r>
              <a:rPr sz="2000" spc="-100" dirty="0">
                <a:latin typeface="Times New Roman"/>
                <a:cs typeface="Times New Roman"/>
              </a:rPr>
              <a:t> </a:t>
            </a:r>
            <a:r>
              <a:rPr sz="2000" spc="45" dirty="0">
                <a:latin typeface="Times New Roman"/>
                <a:cs typeface="Times New Roman"/>
              </a:rPr>
              <a:t>any  </a:t>
            </a:r>
            <a:r>
              <a:rPr sz="2000" spc="110" dirty="0">
                <a:latin typeface="Times New Roman"/>
                <a:cs typeface="Times New Roman"/>
              </a:rPr>
              <a:t>brand </a:t>
            </a:r>
            <a:r>
              <a:rPr sz="2000" spc="40" dirty="0">
                <a:latin typeface="Times New Roman"/>
                <a:cs typeface="Times New Roman"/>
              </a:rPr>
              <a:t>for </a:t>
            </a:r>
            <a:r>
              <a:rPr sz="2000" spc="50" dirty="0">
                <a:latin typeface="Times New Roman"/>
                <a:cs typeface="Times New Roman"/>
              </a:rPr>
              <a:t>having </a:t>
            </a:r>
            <a:r>
              <a:rPr sz="2000" spc="80" dirty="0">
                <a:latin typeface="Times New Roman"/>
                <a:cs typeface="Times New Roman"/>
              </a:rPr>
              <a:t>complete information </a:t>
            </a:r>
            <a:r>
              <a:rPr sz="2000" spc="110" dirty="0">
                <a:latin typeface="Times New Roman"/>
                <a:cs typeface="Times New Roman"/>
              </a:rPr>
              <a:t>about </a:t>
            </a:r>
            <a:r>
              <a:rPr sz="2000" spc="70" dirty="0">
                <a:latin typeface="Times New Roman"/>
                <a:cs typeface="Times New Roman"/>
              </a:rPr>
              <a:t>how </a:t>
            </a:r>
            <a:r>
              <a:rPr sz="2000" spc="55" dirty="0">
                <a:latin typeface="Times New Roman"/>
                <a:cs typeface="Times New Roman"/>
              </a:rPr>
              <a:t>messy </a:t>
            </a:r>
            <a:r>
              <a:rPr sz="2000" spc="70" dirty="0">
                <a:latin typeface="Times New Roman"/>
                <a:cs typeface="Times New Roman"/>
              </a:rPr>
              <a:t>it </a:t>
            </a:r>
            <a:r>
              <a:rPr sz="2000" spc="85" dirty="0">
                <a:latin typeface="Times New Roman"/>
                <a:cs typeface="Times New Roman"/>
              </a:rPr>
              <a:t>can </a:t>
            </a:r>
            <a:r>
              <a:rPr sz="2000" spc="60" dirty="0">
                <a:latin typeface="Times New Roman"/>
                <a:cs typeface="Times New Roman"/>
              </a:rPr>
              <a:t>get </a:t>
            </a:r>
            <a:r>
              <a:rPr sz="2000" spc="35" dirty="0">
                <a:latin typeface="Times New Roman"/>
                <a:cs typeface="Times New Roman"/>
              </a:rPr>
              <a:t>for </a:t>
            </a:r>
            <a:r>
              <a:rPr sz="2000" spc="570" dirty="0">
                <a:latin typeface="Times New Roman"/>
                <a:cs typeface="Times New Roman"/>
              </a:rPr>
              <a:t> </a:t>
            </a:r>
            <a:r>
              <a:rPr sz="2000" spc="135" dirty="0">
                <a:latin typeface="Times New Roman"/>
                <a:cs typeface="Times New Roman"/>
              </a:rPr>
              <a:t>them </a:t>
            </a:r>
            <a:r>
              <a:rPr sz="2000" spc="114" dirty="0">
                <a:latin typeface="Times New Roman"/>
                <a:cs typeface="Times New Roman"/>
              </a:rPr>
              <a:t>out </a:t>
            </a:r>
            <a:r>
              <a:rPr sz="2000" spc="85" dirty="0">
                <a:latin typeface="Times New Roman"/>
                <a:cs typeface="Times New Roman"/>
              </a:rPr>
              <a:t>there, </a:t>
            </a:r>
            <a:r>
              <a:rPr sz="2000" spc="-20" dirty="0">
                <a:latin typeface="Times New Roman"/>
                <a:cs typeface="Times New Roman"/>
              </a:rPr>
              <a:t>if </a:t>
            </a:r>
            <a:r>
              <a:rPr sz="2000" spc="80" dirty="0">
                <a:latin typeface="Times New Roman"/>
                <a:cs typeface="Times New Roman"/>
              </a:rPr>
              <a:t>they </a:t>
            </a:r>
            <a:r>
              <a:rPr sz="2000" spc="60" dirty="0">
                <a:latin typeface="Times New Roman"/>
                <a:cs typeface="Times New Roman"/>
              </a:rPr>
              <a:t>are </a:t>
            </a:r>
            <a:r>
              <a:rPr sz="2000" spc="125" dirty="0">
                <a:latin typeface="Times New Roman"/>
                <a:cs typeface="Times New Roman"/>
              </a:rPr>
              <a:t>not </a:t>
            </a:r>
            <a:r>
              <a:rPr sz="2000" spc="5" dirty="0">
                <a:latin typeface="Times New Roman"/>
                <a:cs typeface="Times New Roman"/>
              </a:rPr>
              <a:t>fully </a:t>
            </a:r>
            <a:r>
              <a:rPr sz="2000" spc="45" dirty="0">
                <a:latin typeface="Times New Roman"/>
                <a:cs typeface="Times New Roman"/>
              </a:rPr>
              <a:t>aware </a:t>
            </a:r>
            <a:r>
              <a:rPr sz="2000" spc="15" dirty="0">
                <a:latin typeface="Times New Roman"/>
                <a:cs typeface="Times New Roman"/>
              </a:rPr>
              <a:t>of </a:t>
            </a:r>
            <a:r>
              <a:rPr sz="2000" spc="70" dirty="0">
                <a:latin typeface="Times New Roman"/>
                <a:cs typeface="Times New Roman"/>
              </a:rPr>
              <a:t>how </a:t>
            </a:r>
            <a:r>
              <a:rPr sz="2000" spc="40" dirty="0">
                <a:latin typeface="Times New Roman"/>
                <a:cs typeface="Times New Roman"/>
              </a:rPr>
              <a:t>far </a:t>
            </a:r>
            <a:r>
              <a:rPr sz="2000" spc="80" dirty="0">
                <a:latin typeface="Times New Roman"/>
                <a:cs typeface="Times New Roman"/>
              </a:rPr>
              <a:t>they </a:t>
            </a:r>
            <a:r>
              <a:rPr sz="2000" spc="85" dirty="0">
                <a:latin typeface="Times New Roman"/>
                <a:cs typeface="Times New Roman"/>
              </a:rPr>
              <a:t>can </a:t>
            </a:r>
            <a:r>
              <a:rPr sz="2000" spc="25" dirty="0">
                <a:latin typeface="Times New Roman"/>
                <a:cs typeface="Times New Roman"/>
              </a:rPr>
              <a:t>go </a:t>
            </a:r>
            <a:r>
              <a:rPr sz="2000" spc="35" dirty="0">
                <a:latin typeface="Times New Roman"/>
                <a:cs typeface="Times New Roman"/>
              </a:rPr>
              <a:t>for  </a:t>
            </a:r>
            <a:r>
              <a:rPr sz="2000" spc="90" dirty="0">
                <a:latin typeface="Times New Roman"/>
                <a:cs typeface="Times New Roman"/>
              </a:rPr>
              <a:t>promoting </a:t>
            </a:r>
            <a:r>
              <a:rPr sz="2000" spc="95" dirty="0">
                <a:latin typeface="Times New Roman"/>
                <a:cs typeface="Times New Roman"/>
              </a:rPr>
              <a:t>their </a:t>
            </a:r>
            <a:r>
              <a:rPr sz="2000" spc="90" dirty="0">
                <a:latin typeface="Times New Roman"/>
                <a:cs typeface="Times New Roman"/>
              </a:rPr>
              <a:t>product. </a:t>
            </a:r>
            <a:r>
              <a:rPr sz="2000" spc="10" dirty="0">
                <a:latin typeface="Times New Roman"/>
                <a:cs typeface="Times New Roman"/>
              </a:rPr>
              <a:t>That’s </a:t>
            </a:r>
            <a:r>
              <a:rPr sz="2000" spc="30" dirty="0">
                <a:latin typeface="Times New Roman"/>
                <a:cs typeface="Times New Roman"/>
              </a:rPr>
              <a:t>why </a:t>
            </a:r>
            <a:r>
              <a:rPr sz="2000" spc="10" dirty="0">
                <a:latin typeface="Times New Roman"/>
                <a:cs typeface="Times New Roman"/>
              </a:rPr>
              <a:t>we </a:t>
            </a:r>
            <a:r>
              <a:rPr sz="2000" spc="65" dirty="0">
                <a:latin typeface="Times New Roman"/>
                <a:cs typeface="Times New Roman"/>
              </a:rPr>
              <a:t>wrote </a:t>
            </a:r>
            <a:r>
              <a:rPr sz="2000" spc="70" dirty="0">
                <a:latin typeface="Times New Roman"/>
                <a:cs typeface="Times New Roman"/>
              </a:rPr>
              <a:t>a </a:t>
            </a:r>
            <a:r>
              <a:rPr sz="2000" spc="50" dirty="0">
                <a:latin typeface="Times New Roman"/>
                <a:cs typeface="Times New Roman"/>
              </a:rPr>
              <a:t>full-fledged </a:t>
            </a:r>
            <a:r>
              <a:rPr sz="2000" spc="55" dirty="0">
                <a:latin typeface="Times New Roman"/>
                <a:cs typeface="Times New Roman"/>
              </a:rPr>
              <a:t>article </a:t>
            </a:r>
            <a:r>
              <a:rPr sz="2000" spc="40" dirty="0">
                <a:latin typeface="Times New Roman"/>
                <a:cs typeface="Times New Roman"/>
              </a:rPr>
              <a:t>for  </a:t>
            </a:r>
            <a:r>
              <a:rPr sz="2000" spc="25" dirty="0">
                <a:latin typeface="Times New Roman"/>
                <a:cs typeface="Times New Roman"/>
              </a:rPr>
              <a:t>fulfilling </a:t>
            </a:r>
            <a:r>
              <a:rPr sz="2000" spc="125" dirty="0">
                <a:latin typeface="Times New Roman"/>
                <a:cs typeface="Times New Roman"/>
              </a:rPr>
              <a:t>the </a:t>
            </a:r>
            <a:r>
              <a:rPr sz="2000" spc="90" dirty="0">
                <a:latin typeface="Times New Roman"/>
                <a:cs typeface="Times New Roman"/>
              </a:rPr>
              <a:t>purpose </a:t>
            </a:r>
            <a:r>
              <a:rPr sz="2000" spc="15" dirty="0">
                <a:latin typeface="Times New Roman"/>
                <a:cs typeface="Times New Roman"/>
              </a:rPr>
              <a:t>of </a:t>
            </a:r>
            <a:r>
              <a:rPr sz="2000" spc="80" dirty="0">
                <a:latin typeface="Times New Roman"/>
                <a:cs typeface="Times New Roman"/>
              </a:rPr>
              <a:t>making </a:t>
            </a:r>
            <a:r>
              <a:rPr sz="2000" spc="40" dirty="0">
                <a:latin typeface="Times New Roman"/>
                <a:cs typeface="Times New Roman"/>
              </a:rPr>
              <a:t>you </a:t>
            </a:r>
            <a:r>
              <a:rPr sz="2000" spc="110" dirty="0">
                <a:latin typeface="Times New Roman"/>
                <a:cs typeface="Times New Roman"/>
              </a:rPr>
              <a:t>understand </a:t>
            </a:r>
            <a:r>
              <a:rPr sz="2000" spc="125" dirty="0">
                <a:latin typeface="Times New Roman"/>
                <a:cs typeface="Times New Roman"/>
              </a:rPr>
              <a:t>the </a:t>
            </a:r>
            <a:r>
              <a:rPr sz="2000" spc="60" dirty="0">
                <a:latin typeface="Times New Roman"/>
                <a:cs typeface="Times New Roman"/>
              </a:rPr>
              <a:t>limits </a:t>
            </a:r>
            <a:r>
              <a:rPr sz="2000" spc="114" dirty="0">
                <a:latin typeface="Times New Roman"/>
                <a:cs typeface="Times New Roman"/>
              </a:rPr>
              <a:t>and </a:t>
            </a:r>
            <a:r>
              <a:rPr sz="2000" spc="55" dirty="0">
                <a:latin typeface="Times New Roman"/>
                <a:cs typeface="Times New Roman"/>
              </a:rPr>
              <a:t>freed </a:t>
            </a:r>
            <a:r>
              <a:rPr sz="2000" spc="10" dirty="0">
                <a:latin typeface="Times New Roman"/>
                <a:cs typeface="Times New Roman"/>
              </a:rPr>
              <a:t>of  </a:t>
            </a:r>
            <a:r>
              <a:rPr sz="2000" spc="90" dirty="0">
                <a:latin typeface="Times New Roman"/>
                <a:cs typeface="Times New Roman"/>
              </a:rPr>
              <a:t>international</a:t>
            </a:r>
            <a:r>
              <a:rPr sz="2000" spc="-40" dirty="0">
                <a:latin typeface="Times New Roman"/>
                <a:cs typeface="Times New Roman"/>
              </a:rPr>
              <a:t> </a:t>
            </a:r>
            <a:r>
              <a:rPr sz="2000" spc="60" dirty="0">
                <a:latin typeface="Times New Roman"/>
                <a:cs typeface="Times New Roman"/>
              </a:rPr>
              <a:t>businesses.</a:t>
            </a:r>
            <a:endParaRPr sz="20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990600"/>
            <a:ext cx="5589270" cy="513715"/>
          </a:xfrm>
          <a:prstGeom prst="rect">
            <a:avLst/>
          </a:prstGeom>
        </p:spPr>
        <p:txBody>
          <a:bodyPr vert="horz" wrap="square" lIns="0" tIns="13335" rIns="0" bIns="0" rtlCol="0">
            <a:spAutoFit/>
          </a:bodyPr>
          <a:lstStyle/>
          <a:p>
            <a:pPr marL="12700">
              <a:lnSpc>
                <a:spcPct val="100000"/>
              </a:lnSpc>
              <a:spcBef>
                <a:spcPts val="105"/>
              </a:spcBef>
            </a:pPr>
            <a:r>
              <a:rPr dirty="0"/>
              <a:t>Scope of </a:t>
            </a:r>
            <a:r>
              <a:rPr spc="-10" dirty="0"/>
              <a:t>International</a:t>
            </a:r>
            <a:r>
              <a:rPr spc="-114" dirty="0"/>
              <a:t> </a:t>
            </a:r>
            <a:r>
              <a:rPr spc="-15" dirty="0"/>
              <a:t>Marketing</a:t>
            </a:r>
          </a:p>
        </p:txBody>
      </p:sp>
      <p:sp>
        <p:nvSpPr>
          <p:cNvPr id="9" name="object 9"/>
          <p:cNvSpPr txBox="1"/>
          <p:nvPr/>
        </p:nvSpPr>
        <p:spPr>
          <a:xfrm>
            <a:off x="535940" y="1875091"/>
            <a:ext cx="8081645" cy="4197350"/>
          </a:xfrm>
          <a:prstGeom prst="rect">
            <a:avLst/>
          </a:prstGeom>
        </p:spPr>
        <p:txBody>
          <a:bodyPr vert="horz" wrap="square" lIns="0" tIns="86360" rIns="0" bIns="0" rtlCol="0">
            <a:spAutoFit/>
          </a:bodyPr>
          <a:lstStyle/>
          <a:p>
            <a:pPr marL="12700" algn="just">
              <a:lnSpc>
                <a:spcPct val="100000"/>
              </a:lnSpc>
              <a:spcBef>
                <a:spcPts val="680"/>
              </a:spcBef>
            </a:pPr>
            <a:r>
              <a:rPr sz="2250" b="1" spc="-110" dirty="0">
                <a:solidFill>
                  <a:srgbClr val="0AD0D9"/>
                </a:solidFill>
                <a:latin typeface="Times New Roman"/>
                <a:cs typeface="Times New Roman"/>
              </a:rPr>
              <a:t>1.</a:t>
            </a:r>
            <a:r>
              <a:rPr sz="2250" b="1" spc="195" dirty="0">
                <a:solidFill>
                  <a:srgbClr val="0AD0D9"/>
                </a:solidFill>
                <a:latin typeface="Times New Roman"/>
                <a:cs typeface="Times New Roman"/>
              </a:rPr>
              <a:t> </a:t>
            </a:r>
            <a:r>
              <a:rPr sz="2400" b="1" spc="120" dirty="0">
                <a:latin typeface="Times New Roman"/>
                <a:cs typeface="Times New Roman"/>
              </a:rPr>
              <a:t>Imports</a:t>
            </a:r>
            <a:endParaRPr sz="2400">
              <a:latin typeface="Times New Roman"/>
              <a:cs typeface="Times New Roman"/>
            </a:endParaRPr>
          </a:p>
          <a:p>
            <a:pPr marL="286385" marR="5080" algn="just">
              <a:lnSpc>
                <a:spcPct val="100000"/>
              </a:lnSpc>
              <a:spcBef>
                <a:spcPts val="580"/>
              </a:spcBef>
            </a:pPr>
            <a:r>
              <a:rPr sz="2400" spc="110" dirty="0">
                <a:latin typeface="Times New Roman"/>
                <a:cs typeface="Times New Roman"/>
              </a:rPr>
              <a:t>Importing products </a:t>
            </a:r>
            <a:r>
              <a:rPr sz="2400" spc="45" dirty="0">
                <a:latin typeface="Times New Roman"/>
                <a:cs typeface="Times New Roman"/>
              </a:rPr>
              <a:t>for </a:t>
            </a:r>
            <a:r>
              <a:rPr sz="2400" spc="85" dirty="0">
                <a:latin typeface="Times New Roman"/>
                <a:cs typeface="Times New Roman"/>
              </a:rPr>
              <a:t>a </a:t>
            </a:r>
            <a:r>
              <a:rPr sz="2400" spc="130" dirty="0">
                <a:latin typeface="Times New Roman"/>
                <a:cs typeface="Times New Roman"/>
              </a:rPr>
              <a:t>brand </a:t>
            </a:r>
            <a:r>
              <a:rPr sz="2400" spc="55" dirty="0">
                <a:latin typeface="Times New Roman"/>
                <a:cs typeface="Times New Roman"/>
              </a:rPr>
              <a:t>works </a:t>
            </a:r>
            <a:r>
              <a:rPr sz="2400" spc="145" dirty="0">
                <a:latin typeface="Times New Roman"/>
                <a:cs typeface="Times New Roman"/>
              </a:rPr>
              <a:t>the </a:t>
            </a:r>
            <a:r>
              <a:rPr sz="2400" spc="105" dirty="0">
                <a:latin typeface="Times New Roman"/>
                <a:cs typeface="Times New Roman"/>
              </a:rPr>
              <a:t>same </a:t>
            </a:r>
            <a:r>
              <a:rPr sz="2400" spc="-5" dirty="0">
                <a:latin typeface="Times New Roman"/>
                <a:cs typeface="Times New Roman"/>
              </a:rPr>
              <a:t>way </a:t>
            </a:r>
            <a:r>
              <a:rPr sz="2400" spc="35" dirty="0">
                <a:latin typeface="Times New Roman"/>
                <a:cs typeface="Times New Roman"/>
              </a:rPr>
              <a:t>like</a:t>
            </a:r>
            <a:r>
              <a:rPr sz="2400" spc="-355" dirty="0">
                <a:latin typeface="Times New Roman"/>
                <a:cs typeface="Times New Roman"/>
              </a:rPr>
              <a:t> </a:t>
            </a:r>
            <a:r>
              <a:rPr sz="2400" spc="60" dirty="0">
                <a:latin typeface="Times New Roman"/>
                <a:cs typeface="Times New Roman"/>
              </a:rPr>
              <a:t>as  </a:t>
            </a:r>
            <a:r>
              <a:rPr sz="2400" spc="95" dirty="0">
                <a:latin typeface="Times New Roman"/>
                <a:cs typeface="Times New Roman"/>
              </a:rPr>
              <a:t>it</a:t>
            </a:r>
            <a:r>
              <a:rPr sz="2400" spc="-5" dirty="0">
                <a:latin typeface="Times New Roman"/>
                <a:cs typeface="Times New Roman"/>
              </a:rPr>
              <a:t> </a:t>
            </a:r>
            <a:r>
              <a:rPr sz="2400" spc="90" dirty="0">
                <a:latin typeface="Times New Roman"/>
                <a:cs typeface="Times New Roman"/>
              </a:rPr>
              <a:t>does</a:t>
            </a:r>
            <a:r>
              <a:rPr sz="2400" dirty="0">
                <a:latin typeface="Times New Roman"/>
                <a:cs typeface="Times New Roman"/>
              </a:rPr>
              <a:t> </a:t>
            </a:r>
            <a:r>
              <a:rPr sz="2400" spc="45" dirty="0">
                <a:latin typeface="Times New Roman"/>
                <a:cs typeface="Times New Roman"/>
              </a:rPr>
              <a:t>for</a:t>
            </a:r>
            <a:r>
              <a:rPr sz="2400" spc="-30" dirty="0">
                <a:latin typeface="Times New Roman"/>
                <a:cs typeface="Times New Roman"/>
              </a:rPr>
              <a:t> </a:t>
            </a:r>
            <a:r>
              <a:rPr sz="2400" spc="85" dirty="0">
                <a:latin typeface="Times New Roman"/>
                <a:cs typeface="Times New Roman"/>
              </a:rPr>
              <a:t>a</a:t>
            </a:r>
            <a:r>
              <a:rPr sz="2400" spc="-25" dirty="0">
                <a:latin typeface="Times New Roman"/>
                <a:cs typeface="Times New Roman"/>
              </a:rPr>
              <a:t> </a:t>
            </a:r>
            <a:r>
              <a:rPr sz="2400" spc="70" dirty="0">
                <a:latin typeface="Times New Roman"/>
                <a:cs typeface="Times New Roman"/>
              </a:rPr>
              <a:t>whole</a:t>
            </a:r>
            <a:r>
              <a:rPr sz="2400" dirty="0">
                <a:latin typeface="Times New Roman"/>
                <a:cs typeface="Times New Roman"/>
              </a:rPr>
              <a:t> </a:t>
            </a:r>
            <a:r>
              <a:rPr sz="2400" spc="60" dirty="0">
                <a:latin typeface="Times New Roman"/>
                <a:cs typeface="Times New Roman"/>
              </a:rPr>
              <a:t>country.</a:t>
            </a:r>
            <a:r>
              <a:rPr sz="2400" spc="50" dirty="0">
                <a:latin typeface="Times New Roman"/>
                <a:cs typeface="Times New Roman"/>
              </a:rPr>
              <a:t> Businesses</a:t>
            </a:r>
            <a:r>
              <a:rPr sz="2400" spc="10" dirty="0">
                <a:latin typeface="Times New Roman"/>
                <a:cs typeface="Times New Roman"/>
              </a:rPr>
              <a:t> </a:t>
            </a:r>
            <a:r>
              <a:rPr sz="2400" spc="70" dirty="0">
                <a:latin typeface="Times New Roman"/>
                <a:cs typeface="Times New Roman"/>
              </a:rPr>
              <a:t>buy</a:t>
            </a:r>
            <a:r>
              <a:rPr sz="2400" spc="-15" dirty="0">
                <a:latin typeface="Times New Roman"/>
                <a:cs typeface="Times New Roman"/>
              </a:rPr>
              <a:t> </a:t>
            </a:r>
            <a:r>
              <a:rPr sz="2400" spc="150" dirty="0">
                <a:latin typeface="Times New Roman"/>
                <a:cs typeface="Times New Roman"/>
              </a:rPr>
              <a:t>up</a:t>
            </a:r>
            <a:r>
              <a:rPr sz="2400" spc="-15" dirty="0">
                <a:latin typeface="Times New Roman"/>
                <a:cs typeface="Times New Roman"/>
              </a:rPr>
              <a:t> </a:t>
            </a:r>
            <a:r>
              <a:rPr sz="2400" spc="145" dirty="0">
                <a:latin typeface="Times New Roman"/>
                <a:cs typeface="Times New Roman"/>
              </a:rPr>
              <a:t>the</a:t>
            </a:r>
            <a:r>
              <a:rPr sz="2400" spc="-15" dirty="0">
                <a:latin typeface="Times New Roman"/>
                <a:cs typeface="Times New Roman"/>
              </a:rPr>
              <a:t> </a:t>
            </a:r>
            <a:r>
              <a:rPr sz="2400" spc="110" dirty="0">
                <a:latin typeface="Times New Roman"/>
                <a:cs typeface="Times New Roman"/>
              </a:rPr>
              <a:t>products  </a:t>
            </a:r>
            <a:r>
              <a:rPr sz="2400" spc="65" dirty="0">
                <a:latin typeface="Times New Roman"/>
                <a:cs typeface="Times New Roman"/>
              </a:rPr>
              <a:t>so </a:t>
            </a:r>
            <a:r>
              <a:rPr sz="2400" spc="155" dirty="0">
                <a:latin typeface="Times New Roman"/>
                <a:cs typeface="Times New Roman"/>
              </a:rPr>
              <a:t>that </a:t>
            </a:r>
            <a:r>
              <a:rPr sz="2400" spc="95" dirty="0">
                <a:latin typeface="Times New Roman"/>
                <a:cs typeface="Times New Roman"/>
              </a:rPr>
              <a:t>they </a:t>
            </a:r>
            <a:r>
              <a:rPr sz="2400" spc="105" dirty="0">
                <a:latin typeface="Times New Roman"/>
                <a:cs typeface="Times New Roman"/>
              </a:rPr>
              <a:t>can </a:t>
            </a:r>
            <a:r>
              <a:rPr sz="2400" spc="60" dirty="0">
                <a:latin typeface="Times New Roman"/>
                <a:cs typeface="Times New Roman"/>
              </a:rPr>
              <a:t>resale </a:t>
            </a:r>
            <a:r>
              <a:rPr sz="2400" spc="95" dirty="0">
                <a:latin typeface="Times New Roman"/>
                <a:cs typeface="Times New Roman"/>
              </a:rPr>
              <a:t>it </a:t>
            </a:r>
            <a:r>
              <a:rPr sz="2400" spc="120" dirty="0">
                <a:latin typeface="Times New Roman"/>
                <a:cs typeface="Times New Roman"/>
              </a:rPr>
              <a:t>to </a:t>
            </a:r>
            <a:r>
              <a:rPr sz="2400" spc="105" dirty="0">
                <a:latin typeface="Times New Roman"/>
                <a:cs typeface="Times New Roman"/>
              </a:rPr>
              <a:t>potential customer </a:t>
            </a:r>
            <a:r>
              <a:rPr sz="2400" spc="80" dirty="0">
                <a:latin typeface="Times New Roman"/>
                <a:cs typeface="Times New Roman"/>
              </a:rPr>
              <a:t>base</a:t>
            </a:r>
            <a:r>
              <a:rPr sz="2400" spc="-385" dirty="0">
                <a:latin typeface="Times New Roman"/>
                <a:cs typeface="Times New Roman"/>
              </a:rPr>
              <a:t> </a:t>
            </a:r>
            <a:r>
              <a:rPr sz="2400" spc="105" dirty="0">
                <a:latin typeface="Times New Roman"/>
                <a:cs typeface="Times New Roman"/>
              </a:rPr>
              <a:t>inland  </a:t>
            </a:r>
            <a:r>
              <a:rPr sz="2400" spc="155" dirty="0">
                <a:latin typeface="Times New Roman"/>
                <a:cs typeface="Times New Roman"/>
              </a:rPr>
              <a:t>that</a:t>
            </a:r>
            <a:r>
              <a:rPr sz="2400" spc="-65" dirty="0">
                <a:latin typeface="Times New Roman"/>
                <a:cs typeface="Times New Roman"/>
              </a:rPr>
              <a:t> </a:t>
            </a:r>
            <a:r>
              <a:rPr sz="2400" spc="100" dirty="0">
                <a:latin typeface="Times New Roman"/>
                <a:cs typeface="Times New Roman"/>
              </a:rPr>
              <a:t>they</a:t>
            </a:r>
            <a:r>
              <a:rPr sz="2400" spc="-75" dirty="0">
                <a:latin typeface="Times New Roman"/>
                <a:cs typeface="Times New Roman"/>
              </a:rPr>
              <a:t> </a:t>
            </a:r>
            <a:r>
              <a:rPr sz="2400" spc="45" dirty="0">
                <a:latin typeface="Times New Roman"/>
                <a:cs typeface="Times New Roman"/>
              </a:rPr>
              <a:t>have</a:t>
            </a:r>
            <a:r>
              <a:rPr sz="2400" spc="-75" dirty="0">
                <a:latin typeface="Times New Roman"/>
                <a:cs typeface="Times New Roman"/>
              </a:rPr>
              <a:t> </a:t>
            </a:r>
            <a:r>
              <a:rPr sz="2400" spc="110" dirty="0">
                <a:latin typeface="Times New Roman"/>
                <a:cs typeface="Times New Roman"/>
              </a:rPr>
              <a:t>gathered</a:t>
            </a:r>
            <a:r>
              <a:rPr sz="2400" spc="-10" dirty="0">
                <a:latin typeface="Times New Roman"/>
                <a:cs typeface="Times New Roman"/>
              </a:rPr>
              <a:t> </a:t>
            </a:r>
            <a:r>
              <a:rPr sz="2400" spc="100" dirty="0">
                <a:latin typeface="Times New Roman"/>
                <a:cs typeface="Times New Roman"/>
              </a:rPr>
              <a:t>with</a:t>
            </a:r>
            <a:r>
              <a:rPr sz="2400" spc="-50" dirty="0">
                <a:latin typeface="Times New Roman"/>
                <a:cs typeface="Times New Roman"/>
              </a:rPr>
              <a:t> </a:t>
            </a:r>
            <a:r>
              <a:rPr sz="2400" spc="85" dirty="0">
                <a:latin typeface="Times New Roman"/>
                <a:cs typeface="Times New Roman"/>
              </a:rPr>
              <a:t>a</a:t>
            </a:r>
            <a:r>
              <a:rPr sz="2400" spc="-65" dirty="0">
                <a:latin typeface="Times New Roman"/>
                <a:cs typeface="Times New Roman"/>
              </a:rPr>
              <a:t> </a:t>
            </a:r>
            <a:r>
              <a:rPr sz="2400" spc="90" dirty="0">
                <a:latin typeface="Times New Roman"/>
                <a:cs typeface="Times New Roman"/>
              </a:rPr>
              <a:t>lot</a:t>
            </a:r>
            <a:r>
              <a:rPr sz="2400" spc="-70" dirty="0">
                <a:latin typeface="Times New Roman"/>
                <a:cs typeface="Times New Roman"/>
              </a:rPr>
              <a:t> </a:t>
            </a:r>
            <a:r>
              <a:rPr sz="2400" spc="15" dirty="0">
                <a:latin typeface="Times New Roman"/>
                <a:cs typeface="Times New Roman"/>
              </a:rPr>
              <a:t>of</a:t>
            </a:r>
            <a:r>
              <a:rPr sz="2400" spc="65" dirty="0">
                <a:latin typeface="Times New Roman"/>
                <a:cs typeface="Times New Roman"/>
              </a:rPr>
              <a:t> </a:t>
            </a:r>
            <a:r>
              <a:rPr sz="2400" spc="130" dirty="0">
                <a:latin typeface="Times New Roman"/>
                <a:cs typeface="Times New Roman"/>
              </a:rPr>
              <a:t>hard</a:t>
            </a:r>
            <a:r>
              <a:rPr sz="2400" spc="-25" dirty="0">
                <a:latin typeface="Times New Roman"/>
                <a:cs typeface="Times New Roman"/>
              </a:rPr>
              <a:t> </a:t>
            </a:r>
            <a:r>
              <a:rPr sz="2400" spc="60" dirty="0">
                <a:latin typeface="Times New Roman"/>
                <a:cs typeface="Times New Roman"/>
              </a:rPr>
              <a:t>work</a:t>
            </a:r>
            <a:r>
              <a:rPr sz="2400" spc="-40" dirty="0">
                <a:latin typeface="Times New Roman"/>
                <a:cs typeface="Times New Roman"/>
              </a:rPr>
              <a:t> </a:t>
            </a:r>
            <a:r>
              <a:rPr sz="2400" spc="150" dirty="0">
                <a:latin typeface="Times New Roman"/>
                <a:cs typeface="Times New Roman"/>
              </a:rPr>
              <a:t>and</a:t>
            </a:r>
            <a:r>
              <a:rPr sz="2400" spc="-20" dirty="0">
                <a:latin typeface="Times New Roman"/>
                <a:cs typeface="Times New Roman"/>
              </a:rPr>
              <a:t> </a:t>
            </a:r>
            <a:r>
              <a:rPr sz="2400" spc="75" dirty="0">
                <a:latin typeface="Times New Roman"/>
                <a:cs typeface="Times New Roman"/>
              </a:rPr>
              <a:t>passing  </a:t>
            </a:r>
            <a:r>
              <a:rPr sz="2400" spc="125" dirty="0">
                <a:latin typeface="Times New Roman"/>
                <a:cs typeface="Times New Roman"/>
              </a:rPr>
              <a:t>through </a:t>
            </a:r>
            <a:r>
              <a:rPr sz="2400" spc="114" dirty="0">
                <a:latin typeface="Times New Roman"/>
                <a:cs typeface="Times New Roman"/>
              </a:rPr>
              <a:t>tough </a:t>
            </a:r>
            <a:r>
              <a:rPr sz="2400" spc="80" dirty="0">
                <a:latin typeface="Times New Roman"/>
                <a:cs typeface="Times New Roman"/>
              </a:rPr>
              <a:t>times. </a:t>
            </a:r>
            <a:r>
              <a:rPr sz="2400" spc="55" dirty="0">
                <a:latin typeface="Times New Roman"/>
                <a:cs typeface="Times New Roman"/>
              </a:rPr>
              <a:t>But </a:t>
            </a:r>
            <a:r>
              <a:rPr sz="2400" spc="125" dirty="0">
                <a:latin typeface="Times New Roman"/>
                <a:cs typeface="Times New Roman"/>
              </a:rPr>
              <a:t>most </a:t>
            </a:r>
            <a:r>
              <a:rPr sz="2400" spc="15" dirty="0">
                <a:latin typeface="Times New Roman"/>
                <a:cs typeface="Times New Roman"/>
              </a:rPr>
              <a:t>of </a:t>
            </a:r>
            <a:r>
              <a:rPr sz="2400" spc="145" dirty="0">
                <a:latin typeface="Times New Roman"/>
                <a:cs typeface="Times New Roman"/>
              </a:rPr>
              <a:t>the </a:t>
            </a:r>
            <a:r>
              <a:rPr sz="2400" spc="80" dirty="0">
                <a:latin typeface="Times New Roman"/>
                <a:cs typeface="Times New Roman"/>
              </a:rPr>
              <a:t>times, </a:t>
            </a:r>
            <a:r>
              <a:rPr sz="2400" spc="95" dirty="0">
                <a:latin typeface="Times New Roman"/>
                <a:cs typeface="Times New Roman"/>
              </a:rPr>
              <a:t>companies  </a:t>
            </a:r>
            <a:r>
              <a:rPr sz="2400" spc="90" dirty="0">
                <a:latin typeface="Times New Roman"/>
                <a:cs typeface="Times New Roman"/>
              </a:rPr>
              <a:t>take </a:t>
            </a:r>
            <a:r>
              <a:rPr sz="2400" spc="105" dirty="0">
                <a:latin typeface="Times New Roman"/>
                <a:cs typeface="Times New Roman"/>
              </a:rPr>
              <a:t>help </a:t>
            </a:r>
            <a:r>
              <a:rPr sz="2400" spc="80" dirty="0">
                <a:latin typeface="Times New Roman"/>
                <a:cs typeface="Times New Roman"/>
              </a:rPr>
              <a:t>from </a:t>
            </a:r>
            <a:r>
              <a:rPr sz="2400" spc="110" dirty="0">
                <a:latin typeface="Times New Roman"/>
                <a:cs typeface="Times New Roman"/>
              </a:rPr>
              <a:t>imports </a:t>
            </a:r>
            <a:r>
              <a:rPr sz="2400" spc="45" dirty="0">
                <a:latin typeface="Times New Roman"/>
                <a:cs typeface="Times New Roman"/>
              </a:rPr>
              <a:t>for </a:t>
            </a:r>
            <a:r>
              <a:rPr sz="2400" spc="110" dirty="0">
                <a:latin typeface="Times New Roman"/>
                <a:cs typeface="Times New Roman"/>
              </a:rPr>
              <a:t>their </a:t>
            </a:r>
            <a:r>
              <a:rPr sz="2400" spc="90" dirty="0">
                <a:latin typeface="Times New Roman"/>
                <a:cs typeface="Times New Roman"/>
              </a:rPr>
              <a:t>own use </a:t>
            </a:r>
            <a:r>
              <a:rPr sz="2400" dirty="0">
                <a:latin typeface="Times New Roman"/>
                <a:cs typeface="Times New Roman"/>
              </a:rPr>
              <a:t>– </a:t>
            </a:r>
            <a:r>
              <a:rPr sz="2400" spc="95" dirty="0">
                <a:latin typeface="Times New Roman"/>
                <a:cs typeface="Times New Roman"/>
              </a:rPr>
              <a:t>creation </a:t>
            </a:r>
            <a:r>
              <a:rPr sz="2400" spc="145" dirty="0">
                <a:latin typeface="Times New Roman"/>
                <a:cs typeface="Times New Roman"/>
              </a:rPr>
              <a:t>and  </a:t>
            </a:r>
            <a:r>
              <a:rPr sz="2400" spc="70" dirty="0">
                <a:latin typeface="Times New Roman"/>
                <a:cs typeface="Times New Roman"/>
              </a:rPr>
              <a:t>improving</a:t>
            </a:r>
            <a:r>
              <a:rPr sz="2400" spc="-15" dirty="0">
                <a:latin typeface="Times New Roman"/>
                <a:cs typeface="Times New Roman"/>
              </a:rPr>
              <a:t> </a:t>
            </a:r>
            <a:r>
              <a:rPr sz="2400" spc="110" dirty="0">
                <a:latin typeface="Times New Roman"/>
                <a:cs typeface="Times New Roman"/>
              </a:rPr>
              <a:t>their</a:t>
            </a:r>
            <a:r>
              <a:rPr sz="2400" spc="-105" dirty="0">
                <a:latin typeface="Times New Roman"/>
                <a:cs typeface="Times New Roman"/>
              </a:rPr>
              <a:t> </a:t>
            </a:r>
            <a:r>
              <a:rPr sz="2400" spc="85" dirty="0">
                <a:latin typeface="Times New Roman"/>
                <a:cs typeface="Times New Roman"/>
              </a:rPr>
              <a:t>own</a:t>
            </a:r>
            <a:r>
              <a:rPr sz="2400" spc="-80" dirty="0">
                <a:latin typeface="Times New Roman"/>
                <a:cs typeface="Times New Roman"/>
              </a:rPr>
              <a:t> </a:t>
            </a:r>
            <a:r>
              <a:rPr sz="2400" spc="114" dirty="0">
                <a:latin typeface="Times New Roman"/>
                <a:cs typeface="Times New Roman"/>
              </a:rPr>
              <a:t>production</a:t>
            </a:r>
            <a:r>
              <a:rPr sz="2400" spc="-25" dirty="0">
                <a:latin typeface="Times New Roman"/>
                <a:cs typeface="Times New Roman"/>
              </a:rPr>
              <a:t> </a:t>
            </a:r>
            <a:r>
              <a:rPr sz="2400" spc="60" dirty="0">
                <a:latin typeface="Times New Roman"/>
                <a:cs typeface="Times New Roman"/>
              </a:rPr>
              <a:t>line.</a:t>
            </a:r>
            <a:r>
              <a:rPr sz="2400" spc="-35" dirty="0">
                <a:latin typeface="Times New Roman"/>
                <a:cs typeface="Times New Roman"/>
              </a:rPr>
              <a:t> </a:t>
            </a:r>
            <a:r>
              <a:rPr sz="2400" spc="55" dirty="0">
                <a:latin typeface="Times New Roman"/>
                <a:cs typeface="Times New Roman"/>
              </a:rPr>
              <a:t>They</a:t>
            </a:r>
            <a:r>
              <a:rPr sz="2400" spc="-90" dirty="0">
                <a:latin typeface="Times New Roman"/>
                <a:cs typeface="Times New Roman"/>
              </a:rPr>
              <a:t> </a:t>
            </a:r>
            <a:r>
              <a:rPr sz="2400" spc="120" dirty="0">
                <a:latin typeface="Times New Roman"/>
                <a:cs typeface="Times New Roman"/>
              </a:rPr>
              <a:t>do</a:t>
            </a:r>
            <a:r>
              <a:rPr sz="2400" spc="-85" dirty="0">
                <a:latin typeface="Times New Roman"/>
                <a:cs typeface="Times New Roman"/>
              </a:rPr>
              <a:t> </a:t>
            </a:r>
            <a:r>
              <a:rPr sz="2400" spc="65" dirty="0">
                <a:latin typeface="Times New Roman"/>
                <a:cs typeface="Times New Roman"/>
              </a:rPr>
              <a:t>so</a:t>
            </a:r>
            <a:r>
              <a:rPr sz="2400" spc="-80" dirty="0">
                <a:latin typeface="Times New Roman"/>
                <a:cs typeface="Times New Roman"/>
              </a:rPr>
              <a:t> </a:t>
            </a:r>
            <a:r>
              <a:rPr sz="2400" spc="114" dirty="0">
                <a:latin typeface="Times New Roman"/>
                <a:cs typeface="Times New Roman"/>
              </a:rPr>
              <a:t>when</a:t>
            </a:r>
            <a:r>
              <a:rPr sz="2400" spc="-85" dirty="0">
                <a:latin typeface="Times New Roman"/>
                <a:cs typeface="Times New Roman"/>
              </a:rPr>
              <a:t> </a:t>
            </a:r>
            <a:r>
              <a:rPr sz="2400" spc="95" dirty="0">
                <a:latin typeface="Times New Roman"/>
                <a:cs typeface="Times New Roman"/>
              </a:rPr>
              <a:t>they  </a:t>
            </a:r>
            <a:r>
              <a:rPr sz="2400" spc="85" dirty="0">
                <a:latin typeface="Times New Roman"/>
                <a:cs typeface="Times New Roman"/>
              </a:rPr>
              <a:t>are</a:t>
            </a:r>
            <a:r>
              <a:rPr sz="2400" spc="35" dirty="0">
                <a:latin typeface="Times New Roman"/>
                <a:cs typeface="Times New Roman"/>
              </a:rPr>
              <a:t> </a:t>
            </a:r>
            <a:r>
              <a:rPr sz="2400" spc="95" dirty="0">
                <a:latin typeface="Times New Roman"/>
                <a:cs typeface="Times New Roman"/>
              </a:rPr>
              <a:t>pretty</a:t>
            </a:r>
            <a:r>
              <a:rPr sz="2400" spc="35" dirty="0">
                <a:latin typeface="Times New Roman"/>
                <a:cs typeface="Times New Roman"/>
              </a:rPr>
              <a:t> </a:t>
            </a:r>
            <a:r>
              <a:rPr sz="2400" spc="85" dirty="0">
                <a:latin typeface="Times New Roman"/>
                <a:cs typeface="Times New Roman"/>
              </a:rPr>
              <a:t>sure</a:t>
            </a:r>
            <a:r>
              <a:rPr sz="2400" spc="40" dirty="0">
                <a:latin typeface="Times New Roman"/>
                <a:cs typeface="Times New Roman"/>
              </a:rPr>
              <a:t> </a:t>
            </a:r>
            <a:r>
              <a:rPr sz="2400" spc="155" dirty="0">
                <a:latin typeface="Times New Roman"/>
                <a:cs typeface="Times New Roman"/>
              </a:rPr>
              <a:t>that</a:t>
            </a:r>
            <a:r>
              <a:rPr sz="2400" spc="30" dirty="0">
                <a:latin typeface="Times New Roman"/>
                <a:cs typeface="Times New Roman"/>
              </a:rPr>
              <a:t> </a:t>
            </a:r>
            <a:r>
              <a:rPr sz="2400" spc="80" dirty="0">
                <a:latin typeface="Times New Roman"/>
                <a:cs typeface="Times New Roman"/>
              </a:rPr>
              <a:t>using</a:t>
            </a:r>
            <a:r>
              <a:rPr sz="2400" spc="95" dirty="0">
                <a:latin typeface="Times New Roman"/>
                <a:cs typeface="Times New Roman"/>
              </a:rPr>
              <a:t> </a:t>
            </a:r>
            <a:r>
              <a:rPr sz="2400" spc="145" dirty="0">
                <a:latin typeface="Times New Roman"/>
                <a:cs typeface="Times New Roman"/>
              </a:rPr>
              <a:t>the</a:t>
            </a:r>
            <a:r>
              <a:rPr sz="2400" spc="45" dirty="0">
                <a:latin typeface="Times New Roman"/>
                <a:cs typeface="Times New Roman"/>
              </a:rPr>
              <a:t> </a:t>
            </a:r>
            <a:r>
              <a:rPr sz="2400" spc="125" dirty="0">
                <a:latin typeface="Times New Roman"/>
                <a:cs typeface="Times New Roman"/>
              </a:rPr>
              <a:t>product</a:t>
            </a:r>
            <a:r>
              <a:rPr sz="2400" spc="30" dirty="0">
                <a:latin typeface="Times New Roman"/>
                <a:cs typeface="Times New Roman"/>
              </a:rPr>
              <a:t> </a:t>
            </a:r>
            <a:r>
              <a:rPr sz="2400" spc="105" dirty="0">
                <a:latin typeface="Times New Roman"/>
                <a:cs typeface="Times New Roman"/>
              </a:rPr>
              <a:t>can</a:t>
            </a:r>
            <a:r>
              <a:rPr sz="2400" spc="65" dirty="0">
                <a:latin typeface="Times New Roman"/>
                <a:cs typeface="Times New Roman"/>
              </a:rPr>
              <a:t> </a:t>
            </a:r>
            <a:r>
              <a:rPr sz="2400" spc="90" dirty="0">
                <a:latin typeface="Times New Roman"/>
                <a:cs typeface="Times New Roman"/>
              </a:rPr>
              <a:t>let</a:t>
            </a:r>
            <a:r>
              <a:rPr sz="2400" spc="50" dirty="0">
                <a:latin typeface="Times New Roman"/>
                <a:cs typeface="Times New Roman"/>
              </a:rPr>
              <a:t> </a:t>
            </a:r>
            <a:r>
              <a:rPr sz="2400" spc="160" dirty="0">
                <a:latin typeface="Times New Roman"/>
                <a:cs typeface="Times New Roman"/>
              </a:rPr>
              <a:t>them</a:t>
            </a:r>
            <a:r>
              <a:rPr sz="2400" spc="60" dirty="0">
                <a:latin typeface="Times New Roman"/>
                <a:cs typeface="Times New Roman"/>
              </a:rPr>
              <a:t> </a:t>
            </a:r>
            <a:r>
              <a:rPr sz="2400" spc="55" dirty="0">
                <a:latin typeface="Times New Roman"/>
                <a:cs typeface="Times New Roman"/>
              </a:rPr>
              <a:t>achieve  </a:t>
            </a:r>
            <a:r>
              <a:rPr sz="2400" spc="110" dirty="0">
                <a:latin typeface="Times New Roman"/>
                <a:cs typeface="Times New Roman"/>
              </a:rPr>
              <a:t>their </a:t>
            </a:r>
            <a:r>
              <a:rPr sz="2400" spc="50" dirty="0">
                <a:latin typeface="Times New Roman"/>
                <a:cs typeface="Times New Roman"/>
              </a:rPr>
              <a:t>objective </a:t>
            </a:r>
            <a:r>
              <a:rPr sz="2400" spc="105" dirty="0">
                <a:latin typeface="Times New Roman"/>
                <a:cs typeface="Times New Roman"/>
              </a:rPr>
              <a:t>or can be </a:t>
            </a:r>
            <a:r>
              <a:rPr sz="2400" spc="75" dirty="0">
                <a:latin typeface="Times New Roman"/>
                <a:cs typeface="Times New Roman"/>
              </a:rPr>
              <a:t>helpful </a:t>
            </a:r>
            <a:r>
              <a:rPr sz="2400" spc="100" dirty="0">
                <a:latin typeface="Times New Roman"/>
                <a:cs typeface="Times New Roman"/>
              </a:rPr>
              <a:t>in </a:t>
            </a:r>
            <a:r>
              <a:rPr sz="2400" spc="114" dirty="0">
                <a:latin typeface="Times New Roman"/>
                <a:cs typeface="Times New Roman"/>
              </a:rPr>
              <a:t>putting </a:t>
            </a:r>
            <a:r>
              <a:rPr sz="2400" spc="150" dirty="0">
                <a:latin typeface="Times New Roman"/>
                <a:cs typeface="Times New Roman"/>
              </a:rPr>
              <a:t>up </a:t>
            </a:r>
            <a:r>
              <a:rPr sz="2400" spc="85" dirty="0">
                <a:latin typeface="Times New Roman"/>
                <a:cs typeface="Times New Roman"/>
              </a:rPr>
              <a:t>a </a:t>
            </a:r>
            <a:r>
              <a:rPr sz="2400" spc="120" dirty="0">
                <a:latin typeface="Times New Roman"/>
                <a:cs typeface="Times New Roman"/>
              </a:rPr>
              <a:t>unique  </a:t>
            </a:r>
            <a:r>
              <a:rPr sz="2400" spc="85" dirty="0">
                <a:latin typeface="Times New Roman"/>
                <a:cs typeface="Times New Roman"/>
              </a:rPr>
              <a:t>solution.</a:t>
            </a:r>
            <a:endParaRPr sz="24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75127"/>
            <a:ext cx="8083550" cy="4123690"/>
          </a:xfrm>
          <a:prstGeom prst="rect">
            <a:avLst/>
          </a:prstGeom>
        </p:spPr>
        <p:txBody>
          <a:bodyPr vert="horz" wrap="square" lIns="0" tIns="49530" rIns="0" bIns="0" rtlCol="0">
            <a:spAutoFit/>
          </a:bodyPr>
          <a:lstStyle/>
          <a:p>
            <a:pPr marL="12700" algn="just">
              <a:lnSpc>
                <a:spcPct val="100000"/>
              </a:lnSpc>
              <a:spcBef>
                <a:spcPts val="390"/>
              </a:spcBef>
            </a:pPr>
            <a:r>
              <a:rPr sz="2400" b="1" spc="20" dirty="0">
                <a:latin typeface="Times New Roman"/>
                <a:cs typeface="Times New Roman"/>
              </a:rPr>
              <a:t>2.</a:t>
            </a:r>
            <a:r>
              <a:rPr sz="2400" b="1" spc="360" dirty="0">
                <a:latin typeface="Times New Roman"/>
                <a:cs typeface="Times New Roman"/>
              </a:rPr>
              <a:t> </a:t>
            </a:r>
            <a:r>
              <a:rPr sz="2400" b="1" u="heavy" spc="70" dirty="0">
                <a:uFill>
                  <a:solidFill>
                    <a:srgbClr val="000000"/>
                  </a:solidFill>
                </a:uFill>
                <a:latin typeface="Times New Roman"/>
                <a:cs typeface="Times New Roman"/>
              </a:rPr>
              <a:t>Exports</a:t>
            </a:r>
            <a:endParaRPr sz="2400">
              <a:latin typeface="Times New Roman"/>
              <a:cs typeface="Times New Roman"/>
            </a:endParaRPr>
          </a:p>
          <a:p>
            <a:pPr marL="286385" marR="5080" algn="just">
              <a:lnSpc>
                <a:spcPct val="90000"/>
              </a:lnSpc>
              <a:spcBef>
                <a:spcPts val="580"/>
              </a:spcBef>
            </a:pPr>
            <a:r>
              <a:rPr sz="2400" spc="65" dirty="0">
                <a:latin typeface="Times New Roman"/>
                <a:cs typeface="Times New Roman"/>
              </a:rPr>
              <a:t>Exporting </a:t>
            </a:r>
            <a:r>
              <a:rPr sz="2400" spc="20" dirty="0">
                <a:latin typeface="Times New Roman"/>
                <a:cs typeface="Times New Roman"/>
              </a:rPr>
              <a:t>is </a:t>
            </a:r>
            <a:r>
              <a:rPr sz="2400" spc="70" dirty="0">
                <a:latin typeface="Times New Roman"/>
                <a:cs typeface="Times New Roman"/>
              </a:rPr>
              <a:t>similar </a:t>
            </a:r>
            <a:r>
              <a:rPr sz="2400" spc="100" dirty="0">
                <a:latin typeface="Times New Roman"/>
                <a:cs typeface="Times New Roman"/>
              </a:rPr>
              <a:t>in </a:t>
            </a:r>
            <a:r>
              <a:rPr sz="2400" spc="114" dirty="0">
                <a:latin typeface="Times New Roman"/>
                <a:cs typeface="Times New Roman"/>
              </a:rPr>
              <a:t>terms </a:t>
            </a:r>
            <a:r>
              <a:rPr sz="2400" spc="15" dirty="0">
                <a:latin typeface="Times New Roman"/>
                <a:cs typeface="Times New Roman"/>
              </a:rPr>
              <a:t>of </a:t>
            </a:r>
            <a:r>
              <a:rPr sz="2400" spc="95" dirty="0">
                <a:latin typeface="Times New Roman"/>
                <a:cs typeface="Times New Roman"/>
              </a:rPr>
              <a:t>concept </a:t>
            </a:r>
            <a:r>
              <a:rPr sz="2400" spc="45" dirty="0">
                <a:latin typeface="Times New Roman"/>
                <a:cs typeface="Times New Roman"/>
              </a:rPr>
              <a:t>for </a:t>
            </a:r>
            <a:r>
              <a:rPr sz="2400" spc="85" dirty="0">
                <a:latin typeface="Times New Roman"/>
                <a:cs typeface="Times New Roman"/>
              </a:rPr>
              <a:t>a </a:t>
            </a:r>
            <a:r>
              <a:rPr sz="2400" spc="130" dirty="0">
                <a:latin typeface="Times New Roman"/>
                <a:cs typeface="Times New Roman"/>
              </a:rPr>
              <a:t>brand </a:t>
            </a:r>
            <a:r>
              <a:rPr sz="2400" spc="60" dirty="0">
                <a:latin typeface="Times New Roman"/>
                <a:cs typeface="Times New Roman"/>
              </a:rPr>
              <a:t>as </a:t>
            </a:r>
            <a:r>
              <a:rPr sz="2400" spc="95" dirty="0">
                <a:latin typeface="Times New Roman"/>
                <a:cs typeface="Times New Roman"/>
              </a:rPr>
              <a:t>it </a:t>
            </a:r>
            <a:r>
              <a:rPr sz="2400" spc="25" dirty="0">
                <a:latin typeface="Times New Roman"/>
                <a:cs typeface="Times New Roman"/>
              </a:rPr>
              <a:t>is  </a:t>
            </a:r>
            <a:r>
              <a:rPr sz="2400" spc="45" dirty="0">
                <a:latin typeface="Times New Roman"/>
                <a:cs typeface="Times New Roman"/>
              </a:rPr>
              <a:t>for </a:t>
            </a:r>
            <a:r>
              <a:rPr sz="2400" spc="85" dirty="0">
                <a:latin typeface="Times New Roman"/>
                <a:cs typeface="Times New Roman"/>
              </a:rPr>
              <a:t>a </a:t>
            </a:r>
            <a:r>
              <a:rPr sz="2400" spc="60" dirty="0">
                <a:latin typeface="Times New Roman"/>
                <a:cs typeface="Times New Roman"/>
              </a:rPr>
              <a:t>country. </a:t>
            </a:r>
            <a:r>
              <a:rPr sz="2400" spc="85" dirty="0">
                <a:latin typeface="Times New Roman"/>
                <a:cs typeface="Times New Roman"/>
              </a:rPr>
              <a:t>Companies </a:t>
            </a:r>
            <a:r>
              <a:rPr sz="2400" spc="90" dirty="0">
                <a:latin typeface="Times New Roman"/>
                <a:cs typeface="Times New Roman"/>
              </a:rPr>
              <a:t>export </a:t>
            </a:r>
            <a:r>
              <a:rPr sz="2400" spc="110" dirty="0">
                <a:latin typeface="Times New Roman"/>
                <a:cs typeface="Times New Roman"/>
              </a:rPr>
              <a:t>their </a:t>
            </a:r>
            <a:r>
              <a:rPr sz="2400" spc="65" dirty="0">
                <a:latin typeface="Times New Roman"/>
                <a:cs typeface="Times New Roman"/>
              </a:rPr>
              <a:t>finalized </a:t>
            </a:r>
            <a:r>
              <a:rPr sz="2400" spc="114" dirty="0">
                <a:latin typeface="Times New Roman"/>
                <a:cs typeface="Times New Roman"/>
              </a:rPr>
              <a:t>products</a:t>
            </a:r>
            <a:r>
              <a:rPr sz="2400" spc="-250" dirty="0">
                <a:latin typeface="Times New Roman"/>
                <a:cs typeface="Times New Roman"/>
              </a:rPr>
              <a:t> </a:t>
            </a:r>
            <a:r>
              <a:rPr sz="2400" spc="100" dirty="0">
                <a:latin typeface="Times New Roman"/>
                <a:cs typeface="Times New Roman"/>
              </a:rPr>
              <a:t>to  </a:t>
            </a:r>
            <a:r>
              <a:rPr sz="2400" spc="105" dirty="0">
                <a:latin typeface="Times New Roman"/>
                <a:cs typeface="Times New Roman"/>
              </a:rPr>
              <a:t>international </a:t>
            </a:r>
            <a:r>
              <a:rPr sz="2400" spc="100" dirty="0">
                <a:latin typeface="Times New Roman"/>
                <a:cs typeface="Times New Roman"/>
              </a:rPr>
              <a:t>markets </a:t>
            </a:r>
            <a:r>
              <a:rPr sz="2400" spc="105" dirty="0">
                <a:latin typeface="Times New Roman"/>
                <a:cs typeface="Times New Roman"/>
              </a:rPr>
              <a:t>or </a:t>
            </a:r>
            <a:r>
              <a:rPr sz="2400" spc="140" dirty="0">
                <a:latin typeface="Times New Roman"/>
                <a:cs typeface="Times New Roman"/>
              </a:rPr>
              <a:t>on </a:t>
            </a:r>
            <a:r>
              <a:rPr sz="2400" spc="120" dirty="0">
                <a:latin typeface="Times New Roman"/>
                <a:cs typeface="Times New Roman"/>
              </a:rPr>
              <a:t>to </a:t>
            </a:r>
            <a:r>
              <a:rPr sz="2400" spc="114" dirty="0">
                <a:latin typeface="Times New Roman"/>
                <a:cs typeface="Times New Roman"/>
              </a:rPr>
              <a:t>their </a:t>
            </a:r>
            <a:r>
              <a:rPr sz="2400" spc="130" dirty="0">
                <a:latin typeface="Times New Roman"/>
                <a:cs typeface="Times New Roman"/>
              </a:rPr>
              <a:t>other </a:t>
            </a:r>
            <a:r>
              <a:rPr sz="2400" spc="65" dirty="0">
                <a:latin typeface="Times New Roman"/>
                <a:cs typeface="Times New Roman"/>
              </a:rPr>
              <a:t>franchises </a:t>
            </a:r>
            <a:r>
              <a:rPr sz="2400" spc="100" dirty="0">
                <a:latin typeface="Times New Roman"/>
                <a:cs typeface="Times New Roman"/>
              </a:rPr>
              <a:t>in </a:t>
            </a:r>
            <a:r>
              <a:rPr sz="2400" spc="50" dirty="0">
                <a:latin typeface="Times New Roman"/>
                <a:cs typeface="Times New Roman"/>
              </a:rPr>
              <a:t>far  </a:t>
            </a:r>
            <a:r>
              <a:rPr sz="2400" spc="-5" dirty="0">
                <a:latin typeface="Times New Roman"/>
                <a:cs typeface="Times New Roman"/>
              </a:rPr>
              <a:t>off </a:t>
            </a:r>
            <a:r>
              <a:rPr sz="2400" spc="100" dirty="0">
                <a:latin typeface="Times New Roman"/>
                <a:cs typeface="Times New Roman"/>
              </a:rPr>
              <a:t>markets </a:t>
            </a:r>
            <a:r>
              <a:rPr sz="2400" spc="85" dirty="0">
                <a:latin typeface="Times New Roman"/>
                <a:cs typeface="Times New Roman"/>
              </a:rPr>
              <a:t>where </a:t>
            </a:r>
            <a:r>
              <a:rPr sz="2400" spc="100" dirty="0">
                <a:latin typeface="Times New Roman"/>
                <a:cs typeface="Times New Roman"/>
              </a:rPr>
              <a:t>they </a:t>
            </a:r>
            <a:r>
              <a:rPr sz="2400" spc="105" dirty="0">
                <a:latin typeface="Times New Roman"/>
                <a:cs typeface="Times New Roman"/>
              </a:rPr>
              <a:t>can </a:t>
            </a:r>
            <a:r>
              <a:rPr sz="2400" spc="35" dirty="0">
                <a:latin typeface="Times New Roman"/>
                <a:cs typeface="Times New Roman"/>
              </a:rPr>
              <a:t>sell </a:t>
            </a:r>
            <a:r>
              <a:rPr sz="2400" spc="145" dirty="0">
                <a:latin typeface="Times New Roman"/>
                <a:cs typeface="Times New Roman"/>
              </a:rPr>
              <a:t>the </a:t>
            </a:r>
            <a:r>
              <a:rPr sz="2400" spc="114" dirty="0">
                <a:latin typeface="Times New Roman"/>
                <a:cs typeface="Times New Roman"/>
              </a:rPr>
              <a:t>products </a:t>
            </a:r>
            <a:r>
              <a:rPr sz="2400" spc="120" dirty="0">
                <a:latin typeface="Times New Roman"/>
                <a:cs typeface="Times New Roman"/>
              </a:rPr>
              <a:t>to </a:t>
            </a:r>
            <a:r>
              <a:rPr sz="2400" spc="114" dirty="0">
                <a:latin typeface="Times New Roman"/>
                <a:cs typeface="Times New Roman"/>
              </a:rPr>
              <a:t>their  </a:t>
            </a:r>
            <a:r>
              <a:rPr sz="2400" spc="55" dirty="0">
                <a:latin typeface="Times New Roman"/>
                <a:cs typeface="Times New Roman"/>
              </a:rPr>
              <a:t>localities </a:t>
            </a:r>
            <a:r>
              <a:rPr sz="2400" spc="40" dirty="0">
                <a:latin typeface="Times New Roman"/>
                <a:cs typeface="Times New Roman"/>
              </a:rPr>
              <a:t>for </a:t>
            </a:r>
            <a:r>
              <a:rPr sz="2400" spc="90" dirty="0">
                <a:latin typeface="Times New Roman"/>
                <a:cs typeface="Times New Roman"/>
              </a:rPr>
              <a:t>generating </a:t>
            </a:r>
            <a:r>
              <a:rPr sz="2400" spc="100" dirty="0">
                <a:latin typeface="Times New Roman"/>
                <a:cs typeface="Times New Roman"/>
              </a:rPr>
              <a:t>huge </a:t>
            </a:r>
            <a:r>
              <a:rPr sz="2400" spc="65" dirty="0">
                <a:latin typeface="Times New Roman"/>
                <a:cs typeface="Times New Roman"/>
              </a:rPr>
              <a:t>revenues. </a:t>
            </a:r>
            <a:r>
              <a:rPr sz="2400" spc="100" dirty="0">
                <a:latin typeface="Times New Roman"/>
                <a:cs typeface="Times New Roman"/>
              </a:rPr>
              <a:t>Not </a:t>
            </a:r>
            <a:r>
              <a:rPr sz="2400" spc="85" dirty="0">
                <a:latin typeface="Times New Roman"/>
                <a:cs typeface="Times New Roman"/>
              </a:rPr>
              <a:t>just </a:t>
            </a:r>
            <a:r>
              <a:rPr sz="2400" spc="80" dirty="0">
                <a:latin typeface="Times New Roman"/>
                <a:cs typeface="Times New Roman"/>
              </a:rPr>
              <a:t>this, </a:t>
            </a:r>
            <a:r>
              <a:rPr sz="2400" spc="60" dirty="0">
                <a:latin typeface="Times New Roman"/>
                <a:cs typeface="Times New Roman"/>
              </a:rPr>
              <a:t>even  </a:t>
            </a:r>
            <a:r>
              <a:rPr sz="2400" spc="70" dirty="0">
                <a:latin typeface="Times New Roman"/>
                <a:cs typeface="Times New Roman"/>
              </a:rPr>
              <a:t>semi-finalized </a:t>
            </a:r>
            <a:r>
              <a:rPr sz="2400" spc="110" dirty="0">
                <a:latin typeface="Times New Roman"/>
                <a:cs typeface="Times New Roman"/>
              </a:rPr>
              <a:t>products </a:t>
            </a:r>
            <a:r>
              <a:rPr sz="2400" spc="85" dirty="0">
                <a:latin typeface="Times New Roman"/>
                <a:cs typeface="Times New Roman"/>
              </a:rPr>
              <a:t>are </a:t>
            </a:r>
            <a:r>
              <a:rPr sz="2400" spc="95" dirty="0">
                <a:latin typeface="Times New Roman"/>
                <a:cs typeface="Times New Roman"/>
              </a:rPr>
              <a:t>exported </a:t>
            </a:r>
            <a:r>
              <a:rPr sz="2400" spc="45" dirty="0">
                <a:latin typeface="Times New Roman"/>
                <a:cs typeface="Times New Roman"/>
              </a:rPr>
              <a:t>for </a:t>
            </a:r>
            <a:r>
              <a:rPr sz="2400" spc="80" dirty="0">
                <a:latin typeface="Times New Roman"/>
                <a:cs typeface="Times New Roman"/>
              </a:rPr>
              <a:t>getting </a:t>
            </a:r>
            <a:r>
              <a:rPr sz="2400" spc="140" dirty="0">
                <a:latin typeface="Times New Roman"/>
                <a:cs typeface="Times New Roman"/>
              </a:rPr>
              <a:t>an </a:t>
            </a:r>
            <a:r>
              <a:rPr sz="2400" spc="75" dirty="0">
                <a:latin typeface="Times New Roman"/>
                <a:cs typeface="Times New Roman"/>
              </a:rPr>
              <a:t>extra  </a:t>
            </a:r>
            <a:r>
              <a:rPr sz="2400" spc="105" dirty="0">
                <a:latin typeface="Times New Roman"/>
                <a:cs typeface="Times New Roman"/>
              </a:rPr>
              <a:t>boost </a:t>
            </a:r>
            <a:r>
              <a:rPr sz="2400" spc="45" dirty="0">
                <a:latin typeface="Times New Roman"/>
                <a:cs typeface="Times New Roman"/>
              </a:rPr>
              <a:t>for </a:t>
            </a:r>
            <a:r>
              <a:rPr sz="2400" spc="145" dirty="0">
                <a:latin typeface="Times New Roman"/>
                <a:cs typeface="Times New Roman"/>
              </a:rPr>
              <a:t>the </a:t>
            </a:r>
            <a:r>
              <a:rPr sz="2400" spc="40" dirty="0">
                <a:latin typeface="Times New Roman"/>
                <a:cs typeface="Times New Roman"/>
              </a:rPr>
              <a:t>brand’s </a:t>
            </a:r>
            <a:r>
              <a:rPr sz="2400" spc="55" dirty="0">
                <a:latin typeface="Times New Roman"/>
                <a:cs typeface="Times New Roman"/>
              </a:rPr>
              <a:t>treasury. </a:t>
            </a:r>
            <a:r>
              <a:rPr sz="2400" spc="60" dirty="0">
                <a:latin typeface="Times New Roman"/>
                <a:cs typeface="Times New Roman"/>
              </a:rPr>
              <a:t>This </a:t>
            </a:r>
            <a:r>
              <a:rPr sz="2400" spc="85" dirty="0">
                <a:latin typeface="Times New Roman"/>
                <a:cs typeface="Times New Roman"/>
              </a:rPr>
              <a:t>revenue </a:t>
            </a:r>
            <a:r>
              <a:rPr sz="2400" spc="95" dirty="0">
                <a:latin typeface="Times New Roman"/>
                <a:cs typeface="Times New Roman"/>
              </a:rPr>
              <a:t>generated  </a:t>
            </a:r>
            <a:r>
              <a:rPr sz="2400" spc="125" dirty="0">
                <a:latin typeface="Times New Roman"/>
                <a:cs typeface="Times New Roman"/>
              </a:rPr>
              <a:t>through </a:t>
            </a:r>
            <a:r>
              <a:rPr sz="2400" spc="80" dirty="0">
                <a:latin typeface="Times New Roman"/>
                <a:cs typeface="Times New Roman"/>
              </a:rPr>
              <a:t>exports </a:t>
            </a:r>
            <a:r>
              <a:rPr sz="2400" spc="25" dirty="0">
                <a:latin typeface="Times New Roman"/>
                <a:cs typeface="Times New Roman"/>
              </a:rPr>
              <a:t>is </a:t>
            </a:r>
            <a:r>
              <a:rPr sz="2400" spc="160" dirty="0">
                <a:latin typeface="Times New Roman"/>
                <a:cs typeface="Times New Roman"/>
              </a:rPr>
              <a:t>then </a:t>
            </a:r>
            <a:r>
              <a:rPr sz="2400" spc="105" dirty="0">
                <a:latin typeface="Times New Roman"/>
                <a:cs typeface="Times New Roman"/>
              </a:rPr>
              <a:t>used </a:t>
            </a:r>
            <a:r>
              <a:rPr sz="2400" spc="50" dirty="0">
                <a:latin typeface="Times New Roman"/>
                <a:cs typeface="Times New Roman"/>
              </a:rPr>
              <a:t>for </a:t>
            </a:r>
            <a:r>
              <a:rPr sz="2400" spc="55" dirty="0">
                <a:latin typeface="Times New Roman"/>
                <a:cs typeface="Times New Roman"/>
              </a:rPr>
              <a:t>paying </a:t>
            </a:r>
            <a:r>
              <a:rPr sz="2400" spc="150" dirty="0">
                <a:latin typeface="Times New Roman"/>
                <a:cs typeface="Times New Roman"/>
              </a:rPr>
              <a:t>up </a:t>
            </a:r>
            <a:r>
              <a:rPr sz="2400" spc="145" dirty="0">
                <a:latin typeface="Times New Roman"/>
                <a:cs typeface="Times New Roman"/>
              </a:rPr>
              <a:t>the </a:t>
            </a:r>
            <a:r>
              <a:rPr sz="2400" spc="65" dirty="0">
                <a:latin typeface="Times New Roman"/>
                <a:cs typeface="Times New Roman"/>
              </a:rPr>
              <a:t>costs </a:t>
            </a:r>
            <a:r>
              <a:rPr sz="2400" spc="15" dirty="0">
                <a:latin typeface="Times New Roman"/>
                <a:cs typeface="Times New Roman"/>
              </a:rPr>
              <a:t>of  </a:t>
            </a:r>
            <a:r>
              <a:rPr sz="2400" spc="95" dirty="0">
                <a:latin typeface="Times New Roman"/>
                <a:cs typeface="Times New Roman"/>
              </a:rPr>
              <a:t>imports, </a:t>
            </a:r>
            <a:r>
              <a:rPr sz="2400" spc="45" dirty="0">
                <a:latin typeface="Times New Roman"/>
                <a:cs typeface="Times New Roman"/>
              </a:rPr>
              <a:t>covering </a:t>
            </a:r>
            <a:r>
              <a:rPr sz="2400" spc="155" dirty="0">
                <a:latin typeface="Times New Roman"/>
                <a:cs typeface="Times New Roman"/>
              </a:rPr>
              <a:t>up </a:t>
            </a:r>
            <a:r>
              <a:rPr sz="2400" spc="145" dirty="0">
                <a:latin typeface="Times New Roman"/>
                <a:cs typeface="Times New Roman"/>
              </a:rPr>
              <a:t>the </a:t>
            </a:r>
            <a:r>
              <a:rPr sz="2400" spc="65" dirty="0">
                <a:latin typeface="Times New Roman"/>
                <a:cs typeface="Times New Roman"/>
              </a:rPr>
              <a:t>costs </a:t>
            </a:r>
            <a:r>
              <a:rPr sz="2400" spc="15" dirty="0">
                <a:latin typeface="Times New Roman"/>
                <a:cs typeface="Times New Roman"/>
              </a:rPr>
              <a:t>of </a:t>
            </a:r>
            <a:r>
              <a:rPr sz="2400" spc="100" dirty="0">
                <a:latin typeface="Times New Roman"/>
                <a:cs typeface="Times New Roman"/>
              </a:rPr>
              <a:t>development </a:t>
            </a:r>
            <a:r>
              <a:rPr sz="2400" spc="60" dirty="0">
                <a:latin typeface="Times New Roman"/>
                <a:cs typeface="Times New Roman"/>
              </a:rPr>
              <a:t>as </a:t>
            </a:r>
            <a:r>
              <a:rPr sz="2400" spc="15" dirty="0">
                <a:latin typeface="Times New Roman"/>
                <a:cs typeface="Times New Roman"/>
              </a:rPr>
              <a:t>well </a:t>
            </a:r>
            <a:r>
              <a:rPr sz="2400" spc="55" dirty="0">
                <a:latin typeface="Times New Roman"/>
                <a:cs typeface="Times New Roman"/>
              </a:rPr>
              <a:t>as  </a:t>
            </a:r>
            <a:r>
              <a:rPr sz="2400" spc="95" dirty="0">
                <a:latin typeface="Times New Roman"/>
                <a:cs typeface="Times New Roman"/>
              </a:rPr>
              <a:t>ripening </a:t>
            </a:r>
            <a:r>
              <a:rPr sz="2400" spc="65" dirty="0">
                <a:latin typeface="Times New Roman"/>
                <a:cs typeface="Times New Roman"/>
              </a:rPr>
              <a:t>profits. </a:t>
            </a:r>
            <a:r>
              <a:rPr sz="2400" spc="70" dirty="0">
                <a:latin typeface="Times New Roman"/>
                <a:cs typeface="Times New Roman"/>
              </a:rPr>
              <a:t>Both </a:t>
            </a:r>
            <a:r>
              <a:rPr sz="2400" spc="145" dirty="0">
                <a:latin typeface="Times New Roman"/>
                <a:cs typeface="Times New Roman"/>
              </a:rPr>
              <a:t>the </a:t>
            </a:r>
            <a:r>
              <a:rPr sz="2400" spc="110" dirty="0">
                <a:latin typeface="Times New Roman"/>
                <a:cs typeface="Times New Roman"/>
              </a:rPr>
              <a:t>imports </a:t>
            </a:r>
            <a:r>
              <a:rPr sz="2400" spc="145" dirty="0">
                <a:latin typeface="Times New Roman"/>
                <a:cs typeface="Times New Roman"/>
              </a:rPr>
              <a:t>and </a:t>
            </a:r>
            <a:r>
              <a:rPr sz="2400" spc="85" dirty="0">
                <a:latin typeface="Times New Roman"/>
                <a:cs typeface="Times New Roman"/>
              </a:rPr>
              <a:t>exports </a:t>
            </a:r>
            <a:r>
              <a:rPr sz="2400" spc="105" dirty="0">
                <a:latin typeface="Times New Roman"/>
                <a:cs typeface="Times New Roman"/>
              </a:rPr>
              <a:t>help </a:t>
            </a:r>
            <a:r>
              <a:rPr sz="2400" spc="100" dirty="0">
                <a:latin typeface="Times New Roman"/>
                <a:cs typeface="Times New Roman"/>
              </a:rPr>
              <a:t>in  </a:t>
            </a:r>
            <a:r>
              <a:rPr sz="2400" spc="85" dirty="0">
                <a:latin typeface="Times New Roman"/>
                <a:cs typeface="Times New Roman"/>
              </a:rPr>
              <a:t>expanding</a:t>
            </a:r>
            <a:r>
              <a:rPr sz="2400" spc="-25" dirty="0">
                <a:latin typeface="Times New Roman"/>
                <a:cs typeface="Times New Roman"/>
              </a:rPr>
              <a:t> </a:t>
            </a:r>
            <a:r>
              <a:rPr sz="2400" spc="145" dirty="0">
                <a:latin typeface="Times New Roman"/>
                <a:cs typeface="Times New Roman"/>
              </a:rPr>
              <a:t>the</a:t>
            </a:r>
            <a:r>
              <a:rPr sz="2400" spc="-90" dirty="0">
                <a:latin typeface="Times New Roman"/>
                <a:cs typeface="Times New Roman"/>
              </a:rPr>
              <a:t> </a:t>
            </a:r>
            <a:r>
              <a:rPr sz="2400" spc="95" dirty="0">
                <a:latin typeface="Times New Roman"/>
                <a:cs typeface="Times New Roman"/>
              </a:rPr>
              <a:t>reach</a:t>
            </a:r>
            <a:r>
              <a:rPr sz="2400" spc="-95" dirty="0">
                <a:latin typeface="Times New Roman"/>
                <a:cs typeface="Times New Roman"/>
              </a:rPr>
              <a:t> </a:t>
            </a:r>
            <a:r>
              <a:rPr sz="2400" spc="15" dirty="0">
                <a:latin typeface="Times New Roman"/>
                <a:cs typeface="Times New Roman"/>
              </a:rPr>
              <a:t>of</a:t>
            </a:r>
            <a:r>
              <a:rPr sz="2400" spc="35" dirty="0">
                <a:latin typeface="Times New Roman"/>
                <a:cs typeface="Times New Roman"/>
              </a:rPr>
              <a:t> </a:t>
            </a:r>
            <a:r>
              <a:rPr sz="2400" spc="145" dirty="0">
                <a:latin typeface="Times New Roman"/>
                <a:cs typeface="Times New Roman"/>
              </a:rPr>
              <a:t>the</a:t>
            </a:r>
            <a:r>
              <a:rPr sz="2400" spc="-125" dirty="0">
                <a:latin typeface="Times New Roman"/>
                <a:cs typeface="Times New Roman"/>
              </a:rPr>
              <a:t> </a:t>
            </a:r>
            <a:r>
              <a:rPr sz="2400" spc="80" dirty="0">
                <a:latin typeface="Times New Roman"/>
                <a:cs typeface="Times New Roman"/>
              </a:rPr>
              <a:t>companies.</a:t>
            </a:r>
            <a:endParaRPr sz="24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2880</Words>
  <Application>Microsoft Office PowerPoint</Application>
  <PresentationFormat>On-screen Show (4:3)</PresentationFormat>
  <Paragraphs>161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NATURE, SCOPE AND IMPORTANCE                        UNIT-1</vt:lpstr>
      <vt:lpstr>Meaning of International Marketing</vt:lpstr>
      <vt:lpstr>Definitions of International Marketing</vt:lpstr>
      <vt:lpstr>According to Cateora and Graham, "International marketing is the  performance of business activities designed to plan, price, promote, and  direct the flow of a company’s goods and services to consumers or users  in more than one nation for a profit."</vt:lpstr>
      <vt:lpstr>Nature of International Marketing</vt:lpstr>
      <vt:lpstr>Slide 6</vt:lpstr>
      <vt:lpstr>The Scope of International Marketing</vt:lpstr>
      <vt:lpstr>Scope of International Marketing</vt:lpstr>
      <vt:lpstr>Slide 9</vt:lpstr>
      <vt:lpstr>Slide 10</vt:lpstr>
      <vt:lpstr>Slide 11</vt:lpstr>
      <vt:lpstr>Slide 12</vt:lpstr>
      <vt:lpstr>Slide 13</vt:lpstr>
      <vt:lpstr>Slide 14</vt:lpstr>
      <vt:lpstr>Slide 15</vt:lpstr>
      <vt:lpstr>DIFFERENCE BETWEEN DOMESTIC AND  INTERNATIONAL MARKETING MEANING</vt:lpstr>
      <vt:lpstr>Domestic marketing</vt:lpstr>
      <vt:lpstr>Slide 18</vt:lpstr>
      <vt:lpstr>NATURE OF INTERNATIONAL MARKETING  PROTECTIVE NATURE</vt:lpstr>
      <vt:lpstr>Slide 20</vt:lpstr>
      <vt:lpstr>NATURE OF INTERNATIONAL MARKETING  DIFFERENT MONETARY SYSTEMS –</vt:lpstr>
      <vt:lpstr>FACTORS INFLUENCING INTERNATIONAL  MARKETING   INTERNAL FACTORS –</vt:lpstr>
      <vt:lpstr>IMPORTANCE OF INTERNATIONAL MARKETING</vt:lpstr>
      <vt:lpstr>OTHER FACTORS OF INFLUENCING INTERNATIONAL  MARKETING-</vt:lpstr>
      <vt:lpstr>Key Issues  in International Marketing </vt:lpstr>
      <vt:lpstr>Key Issues  in International Marketing </vt:lpstr>
      <vt:lpstr>Key Issues  in International Marketing </vt:lpstr>
      <vt:lpstr>Key Issues  in International Marketing </vt:lpstr>
      <vt:lpstr>Key Issues  in International Marketing </vt:lpstr>
      <vt:lpstr>Key Issues  in International Marketing </vt:lpstr>
      <vt:lpstr>Key Issues  in International Marketing </vt:lpstr>
      <vt:lpstr>Key Issues  in International Marketing </vt:lpstr>
      <vt:lpstr>Key Issues  in International Marketing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SCOPE AND IMPORTANCE</dc:title>
  <cp:lastModifiedBy>ADMIN</cp:lastModifiedBy>
  <cp:revision>12</cp:revision>
  <dcterms:created xsi:type="dcterms:W3CDTF">2021-08-04T16:13:29Z</dcterms:created>
  <dcterms:modified xsi:type="dcterms:W3CDTF">2021-11-27T16:39:08Z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2019-08-07T00:00:00Z</vt:filetime>
  </property>
  <property fmtid="{D5CDD505-2E9C-101B-9397-08002B2CF9AE}" pid="3" name="Creator">
    <vt:lpwstr>Microsoft® PowerPoint® 2013</vt:lpwstr>
  </property>
  <property fmtid="{D5CDD505-2E9C-101B-9397-08002B2CF9AE}" pid="4" name="LastSaved">
    <vt:filetime>2021-08-04T00:00:00Z</vt:filetime>
  </property>
</Properties>
</file>